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erverZoom="100000" strictFirstAndLastChars="0" saveSubsetFonts="1">
  <p:sldMasterIdLst>
    <p:sldMasterId id="2147483648" r:id="rId1"/>
    <p:sldMasterId id="2147483656" r:id="rId2"/>
    <p:sldMasterId id="2147483664" r:id="rId3"/>
  </p:sldMasterIdLst>
  <p:notesMasterIdLst>
    <p:notesMasterId r:id="rId13"/>
  </p:notesMasterIdLst>
  <p:handoutMasterIdLst>
    <p:handoutMasterId r:id="rId14"/>
  </p:handoutMasterIdLst>
  <p:sldIdLst>
    <p:sldId id="305" r:id="rId4"/>
    <p:sldId id="320" r:id="rId5"/>
    <p:sldId id="327" r:id="rId6"/>
    <p:sldId id="328" r:id="rId7"/>
    <p:sldId id="332" r:id="rId8"/>
    <p:sldId id="329" r:id="rId9"/>
    <p:sldId id="330" r:id="rId10"/>
    <p:sldId id="333" r:id="rId11"/>
    <p:sldId id="326" r:id="rId12"/>
  </p:sldIdLst>
  <p:sldSz cx="12192000" cy="6858000"/>
  <p:notesSz cx="6797675" cy="9926638"/>
  <p:defaultTextStyle>
    <a:defPPr>
      <a:defRPr lang="en-US"/>
    </a:defPPr>
    <a:lvl1pPr algn="ctr" defTabSz="430322" rtl="0" fontAlgn="base" hangingPunct="0">
      <a:spcBef>
        <a:spcPct val="0"/>
      </a:spcBef>
      <a:spcAft>
        <a:spcPct val="0"/>
      </a:spcAft>
      <a:defRPr sz="2700" kern="1200">
        <a:solidFill>
          <a:srgbClr val="000000"/>
        </a:solidFill>
        <a:latin typeface="Helvetica Light" charset="0"/>
        <a:ea typeface="Helvetica Light" charset="0"/>
        <a:cs typeface="Helvetica Light" charset="0"/>
        <a:sym typeface="Helvetica Light" charset="0"/>
      </a:defRPr>
    </a:lvl1pPr>
    <a:lvl2pPr indent="168387" algn="ctr" defTabSz="430322" rtl="0" fontAlgn="base" hangingPunct="0">
      <a:spcBef>
        <a:spcPct val="0"/>
      </a:spcBef>
      <a:spcAft>
        <a:spcPct val="0"/>
      </a:spcAft>
      <a:defRPr sz="2700" kern="1200">
        <a:solidFill>
          <a:srgbClr val="000000"/>
        </a:solidFill>
        <a:latin typeface="Helvetica Light" charset="0"/>
        <a:ea typeface="Helvetica Light" charset="0"/>
        <a:cs typeface="Helvetica Light" charset="0"/>
        <a:sym typeface="Helvetica Light" charset="0"/>
      </a:defRPr>
    </a:lvl2pPr>
    <a:lvl3pPr indent="336774" algn="ctr" defTabSz="430322" rtl="0" fontAlgn="base" hangingPunct="0">
      <a:spcBef>
        <a:spcPct val="0"/>
      </a:spcBef>
      <a:spcAft>
        <a:spcPct val="0"/>
      </a:spcAft>
      <a:defRPr sz="2700" kern="1200">
        <a:solidFill>
          <a:srgbClr val="000000"/>
        </a:solidFill>
        <a:latin typeface="Helvetica Light" charset="0"/>
        <a:ea typeface="Helvetica Light" charset="0"/>
        <a:cs typeface="Helvetica Light" charset="0"/>
        <a:sym typeface="Helvetica Light" charset="0"/>
      </a:defRPr>
    </a:lvl3pPr>
    <a:lvl4pPr indent="505160" algn="ctr" defTabSz="430322" rtl="0" fontAlgn="base" hangingPunct="0">
      <a:spcBef>
        <a:spcPct val="0"/>
      </a:spcBef>
      <a:spcAft>
        <a:spcPct val="0"/>
      </a:spcAft>
      <a:defRPr sz="2700" kern="1200">
        <a:solidFill>
          <a:srgbClr val="000000"/>
        </a:solidFill>
        <a:latin typeface="Helvetica Light" charset="0"/>
        <a:ea typeface="Helvetica Light" charset="0"/>
        <a:cs typeface="Helvetica Light" charset="0"/>
        <a:sym typeface="Helvetica Light" charset="0"/>
      </a:defRPr>
    </a:lvl4pPr>
    <a:lvl5pPr indent="673547" algn="ctr" defTabSz="430322" rtl="0" fontAlgn="base" hangingPunct="0">
      <a:spcBef>
        <a:spcPct val="0"/>
      </a:spcBef>
      <a:spcAft>
        <a:spcPct val="0"/>
      </a:spcAft>
      <a:defRPr sz="2700" kern="1200">
        <a:solidFill>
          <a:srgbClr val="000000"/>
        </a:solidFill>
        <a:latin typeface="Helvetica Light" charset="0"/>
        <a:ea typeface="Helvetica Light" charset="0"/>
        <a:cs typeface="Helvetica Light" charset="0"/>
        <a:sym typeface="Helvetica Light" charset="0"/>
      </a:defRPr>
    </a:lvl5pPr>
    <a:lvl6pPr marL="1683868" algn="l" defTabSz="673547" rtl="0" eaLnBrk="1" latinLnBrk="0" hangingPunct="1">
      <a:defRPr sz="2700" kern="1200">
        <a:solidFill>
          <a:srgbClr val="000000"/>
        </a:solidFill>
        <a:latin typeface="Helvetica Light" charset="0"/>
        <a:ea typeface="Helvetica Light" charset="0"/>
        <a:cs typeface="Helvetica Light" charset="0"/>
        <a:sym typeface="Helvetica Light" charset="0"/>
      </a:defRPr>
    </a:lvl6pPr>
    <a:lvl7pPr marL="2020641" algn="l" defTabSz="673547" rtl="0" eaLnBrk="1" latinLnBrk="0" hangingPunct="1">
      <a:defRPr sz="2700" kern="1200">
        <a:solidFill>
          <a:srgbClr val="000000"/>
        </a:solidFill>
        <a:latin typeface="Helvetica Light" charset="0"/>
        <a:ea typeface="Helvetica Light" charset="0"/>
        <a:cs typeface="Helvetica Light" charset="0"/>
        <a:sym typeface="Helvetica Light" charset="0"/>
      </a:defRPr>
    </a:lvl7pPr>
    <a:lvl8pPr marL="2357415" algn="l" defTabSz="673547" rtl="0" eaLnBrk="1" latinLnBrk="0" hangingPunct="1">
      <a:defRPr sz="2700" kern="1200">
        <a:solidFill>
          <a:srgbClr val="000000"/>
        </a:solidFill>
        <a:latin typeface="Helvetica Light" charset="0"/>
        <a:ea typeface="Helvetica Light" charset="0"/>
        <a:cs typeface="Helvetica Light" charset="0"/>
        <a:sym typeface="Helvetica Light" charset="0"/>
      </a:defRPr>
    </a:lvl8pPr>
    <a:lvl9pPr marL="2694188" algn="l" defTabSz="673547" rtl="0" eaLnBrk="1" latinLnBrk="0" hangingPunct="1">
      <a:defRPr sz="2700" kern="1200">
        <a:solidFill>
          <a:srgbClr val="000000"/>
        </a:solidFill>
        <a:latin typeface="Helvetica Light" charset="0"/>
        <a:ea typeface="Helvetica Light" charset="0"/>
        <a:cs typeface="Helvetica Light" charset="0"/>
        <a:sym typeface="Helvetica Light" charset="0"/>
      </a:defRPr>
    </a:lvl9pPr>
  </p:defaultTextStyle>
  <p:extLst>
    <p:ext uri="{EFAFB233-063F-42B5-8137-9DF3F51BA10A}">
      <p15:sldGuideLst xmlns:p15="http://schemas.microsoft.com/office/powerpoint/2012/main">
        <p15:guide id="1" orient="horz" pos="3072" userDrawn="1">
          <p15:clr>
            <a:srgbClr val="A4A3A4"/>
          </p15:clr>
        </p15:guide>
        <p15:guide id="2" pos="5041" userDrawn="1">
          <p15:clr>
            <a:srgbClr val="A4A3A4"/>
          </p15:clr>
        </p15:guide>
        <p15:guide id="3" orient="horz" pos="2160" userDrawn="1">
          <p15:clr>
            <a:srgbClr val="A4A3A4"/>
          </p15:clr>
        </p15:guide>
        <p15:guide id="4"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D69AF"/>
    <a:srgbClr val="31408B"/>
    <a:srgbClr val="368FC2"/>
    <a:srgbClr val="20A5E0"/>
    <a:srgbClr val="1EA2E0"/>
    <a:srgbClr val="236AA7"/>
    <a:srgbClr val="2F75B6"/>
    <a:srgbClr val="92BCD0"/>
    <a:srgbClr val="52B38E"/>
    <a:srgbClr val="2638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6" autoAdjust="0"/>
    <p:restoredTop sz="91466" autoAdjust="0"/>
  </p:normalViewPr>
  <p:slideViewPr>
    <p:cSldViewPr>
      <p:cViewPr varScale="1">
        <p:scale>
          <a:sx n="66" d="100"/>
          <a:sy n="66" d="100"/>
        </p:scale>
        <p:origin x="858" y="60"/>
      </p:cViewPr>
      <p:guideLst>
        <p:guide orient="horz" pos="3072"/>
        <p:guide pos="5041"/>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30CEC101-212E-4A14-8908-D426258931A8}" type="datetimeFigureOut">
              <a:rPr lang="en-GB" smtClean="0"/>
              <a:t>17/06/2020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C2CAA52-56B7-4439-8DDF-6AAC41962CC3}" type="slidenum">
              <a:rPr lang="en-GB" smtClean="0"/>
              <a:t>‹#›</a:t>
            </a:fld>
            <a:endParaRPr lang="en-GB"/>
          </a:p>
        </p:txBody>
      </p:sp>
    </p:spTree>
    <p:extLst>
      <p:ext uri="{BB962C8B-B14F-4D97-AF65-F5344CB8AC3E}">
        <p14:creationId xmlns:p14="http://schemas.microsoft.com/office/powerpoint/2010/main" val="2851465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Rectangle 1"/>
          <p:cNvSpPr>
            <a:spLocks noGrp="1" noRot="1" noChangeAspect="1"/>
          </p:cNvSpPr>
          <p:nvPr>
            <p:ph type="sldImg"/>
          </p:nvPr>
        </p:nvSpPr>
        <p:spPr bwMode="auto">
          <a:xfrm>
            <a:off x="90488" y="744538"/>
            <a:ext cx="6616700" cy="3722687"/>
          </a:xfrm>
          <a:prstGeom prst="rect">
            <a:avLst/>
          </a:prstGeom>
          <a:noFill/>
          <a:ln w="9525" cap="flat" cmpd="sng">
            <a:noFill/>
            <a:prstDash val="solid"/>
            <a:bevel/>
            <a:headEnd type="none" w="med" len="med"/>
            <a:tailEnd type="none" w="med" len="med"/>
          </a:ln>
          <a:effectLst/>
        </p:spPr>
      </p:sp>
      <p:sp>
        <p:nvSpPr>
          <p:cNvPr id="2050" name="Rectangle 2"/>
          <p:cNvSpPr>
            <a:spLocks noGrp="1"/>
          </p:cNvSpPr>
          <p:nvPr>
            <p:ph type="body" sz="quarter" idx="1"/>
          </p:nvPr>
        </p:nvSpPr>
        <p:spPr bwMode="auto">
          <a:xfrm>
            <a:off x="906357" y="4715153"/>
            <a:ext cx="4984962" cy="4466987"/>
          </a:xfrm>
          <a:prstGeom prst="rect">
            <a:avLst/>
          </a:prstGeom>
          <a:noFill/>
          <a:ln w="9525" cap="flat" cmpd="sng">
            <a:noFill/>
            <a:prstDash val="solid"/>
            <a:bevel/>
            <a:headEnd type="none" w="med" len="med"/>
            <a:tailEnd type="none" w="med" len="med"/>
          </a:ln>
          <a:effectLst/>
        </p:spPr>
        <p:txBody>
          <a:bodyPr vert="horz" wrap="square" lIns="91440" tIns="45720" rIns="91440" bIns="45720" numCol="1" anchor="t" anchorCtr="0" compatLnSpc="1">
            <a:prstTxWarp prst="textNoShape">
              <a:avLst/>
            </a:prstTxWarp>
          </a:bodyPr>
          <a:lstStyle/>
          <a:p>
            <a:pPr lvl="0"/>
            <a:r>
              <a:rPr lang="en-US">
                <a:sym typeface="Avenir Roman" charset="0"/>
              </a:rPr>
              <a:t>Click to edit Master text styles</a:t>
            </a:r>
          </a:p>
          <a:p>
            <a:pPr lvl="1"/>
            <a:r>
              <a:rPr lang="en-US">
                <a:sym typeface="Avenir Roman" charset="0"/>
              </a:rPr>
              <a:t>Second level</a:t>
            </a:r>
          </a:p>
          <a:p>
            <a:pPr lvl="2"/>
            <a:r>
              <a:rPr lang="en-US">
                <a:sym typeface="Avenir Roman" charset="0"/>
              </a:rPr>
              <a:t>Third level</a:t>
            </a:r>
          </a:p>
          <a:p>
            <a:pPr lvl="3"/>
            <a:r>
              <a:rPr lang="en-US">
                <a:sym typeface="Avenir Roman" charset="0"/>
              </a:rPr>
              <a:t>Fourth level</a:t>
            </a:r>
          </a:p>
          <a:p>
            <a:pPr lvl="4"/>
            <a:r>
              <a:rPr lang="en-US">
                <a:sym typeface="Avenir Roman" charset="0"/>
              </a:rPr>
              <a:t>Fifth level</a:t>
            </a:r>
          </a:p>
        </p:txBody>
      </p:sp>
    </p:spTree>
    <p:extLst>
      <p:ext uri="{BB962C8B-B14F-4D97-AF65-F5344CB8AC3E}">
        <p14:creationId xmlns:p14="http://schemas.microsoft.com/office/powerpoint/2010/main" val="658080746"/>
      </p:ext>
    </p:extLst>
  </p:cSld>
  <p:clrMap bg1="lt1" tx1="dk1" bg2="lt2" tx2="dk2" accent1="accent1" accent2="accent2" accent3="accent3" accent4="accent4" accent5="accent5" accent6="accent6" hlink="hlink" folHlink="folHlink"/>
  <p:notesStyle>
    <a:lvl1pPr algn="l" defTabSz="336774" rtl="0" fontAlgn="base" hangingPunct="0">
      <a:lnSpc>
        <a:spcPct val="125000"/>
      </a:lnSpc>
      <a:spcBef>
        <a:spcPct val="0"/>
      </a:spcBef>
      <a:spcAft>
        <a:spcPct val="0"/>
      </a:spcAft>
      <a:defRPr sz="1800" kern="1200">
        <a:solidFill>
          <a:srgbClr val="000000"/>
        </a:solidFill>
        <a:latin typeface="Avenir Roman" charset="0"/>
        <a:ea typeface="Avenir Roman" charset="0"/>
        <a:cs typeface="Avenir Roman" charset="0"/>
        <a:sym typeface="Avenir Roman" charset="0"/>
      </a:defRPr>
    </a:lvl1pPr>
    <a:lvl2pPr indent="168387" algn="l" defTabSz="336774" rtl="0" fontAlgn="base" hangingPunct="0">
      <a:lnSpc>
        <a:spcPct val="125000"/>
      </a:lnSpc>
      <a:spcBef>
        <a:spcPct val="0"/>
      </a:spcBef>
      <a:spcAft>
        <a:spcPct val="0"/>
      </a:spcAft>
      <a:defRPr sz="1800" kern="1200">
        <a:solidFill>
          <a:srgbClr val="000000"/>
        </a:solidFill>
        <a:latin typeface="Avenir Roman" charset="0"/>
        <a:ea typeface="Avenir Roman" charset="0"/>
        <a:cs typeface="Avenir Roman" charset="0"/>
        <a:sym typeface="Avenir Roman" charset="0"/>
      </a:defRPr>
    </a:lvl2pPr>
    <a:lvl3pPr indent="336774" algn="l" defTabSz="336774" rtl="0" fontAlgn="base" hangingPunct="0">
      <a:lnSpc>
        <a:spcPct val="125000"/>
      </a:lnSpc>
      <a:spcBef>
        <a:spcPct val="0"/>
      </a:spcBef>
      <a:spcAft>
        <a:spcPct val="0"/>
      </a:spcAft>
      <a:defRPr sz="1800" kern="1200">
        <a:solidFill>
          <a:srgbClr val="000000"/>
        </a:solidFill>
        <a:latin typeface="Avenir Roman" charset="0"/>
        <a:ea typeface="Avenir Roman" charset="0"/>
        <a:cs typeface="Avenir Roman" charset="0"/>
        <a:sym typeface="Avenir Roman" charset="0"/>
      </a:defRPr>
    </a:lvl3pPr>
    <a:lvl4pPr indent="505160" algn="l" defTabSz="336774" rtl="0" fontAlgn="base" hangingPunct="0">
      <a:lnSpc>
        <a:spcPct val="125000"/>
      </a:lnSpc>
      <a:spcBef>
        <a:spcPct val="0"/>
      </a:spcBef>
      <a:spcAft>
        <a:spcPct val="0"/>
      </a:spcAft>
      <a:defRPr sz="1800" kern="1200">
        <a:solidFill>
          <a:srgbClr val="000000"/>
        </a:solidFill>
        <a:latin typeface="Avenir Roman" charset="0"/>
        <a:ea typeface="Avenir Roman" charset="0"/>
        <a:cs typeface="Avenir Roman" charset="0"/>
        <a:sym typeface="Avenir Roman" charset="0"/>
      </a:defRPr>
    </a:lvl4pPr>
    <a:lvl5pPr indent="673547" algn="l" defTabSz="336774" rtl="0" fontAlgn="base" hangingPunct="0">
      <a:lnSpc>
        <a:spcPct val="125000"/>
      </a:lnSpc>
      <a:spcBef>
        <a:spcPct val="0"/>
      </a:spcBef>
      <a:spcAft>
        <a:spcPct val="0"/>
      </a:spcAft>
      <a:defRPr sz="1800" kern="1200">
        <a:solidFill>
          <a:srgbClr val="000000"/>
        </a:solidFill>
        <a:latin typeface="Avenir Roman" charset="0"/>
        <a:ea typeface="Avenir Roman" charset="0"/>
        <a:cs typeface="Avenir Roman" charset="0"/>
        <a:sym typeface="Avenir Roman" charset="0"/>
      </a:defRPr>
    </a:lvl5pPr>
    <a:lvl6pPr marL="1683868" algn="l" defTabSz="673547" rtl="0" eaLnBrk="1" latinLnBrk="0" hangingPunct="1">
      <a:defRPr sz="900" kern="1200">
        <a:solidFill>
          <a:schemeClr val="tx1"/>
        </a:solidFill>
        <a:latin typeface="+mn-lt"/>
        <a:ea typeface="+mn-ea"/>
        <a:cs typeface="+mn-cs"/>
      </a:defRPr>
    </a:lvl6pPr>
    <a:lvl7pPr marL="2020641" algn="l" defTabSz="673547" rtl="0" eaLnBrk="1" latinLnBrk="0" hangingPunct="1">
      <a:defRPr sz="900" kern="1200">
        <a:solidFill>
          <a:schemeClr val="tx1"/>
        </a:solidFill>
        <a:latin typeface="+mn-lt"/>
        <a:ea typeface="+mn-ea"/>
        <a:cs typeface="+mn-cs"/>
      </a:defRPr>
    </a:lvl7pPr>
    <a:lvl8pPr marL="2357415" algn="l" defTabSz="673547" rtl="0" eaLnBrk="1" latinLnBrk="0" hangingPunct="1">
      <a:defRPr sz="900" kern="1200">
        <a:solidFill>
          <a:schemeClr val="tx1"/>
        </a:solidFill>
        <a:latin typeface="+mn-lt"/>
        <a:ea typeface="+mn-ea"/>
        <a:cs typeface="+mn-cs"/>
      </a:defRPr>
    </a:lvl8pPr>
    <a:lvl9pPr marL="2694188" algn="l" defTabSz="673547"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www.nhsdirect.wales.nhs.uk/encyclopaedia/k/article/kidneydisease,chronic" TargetMode="External"/><Relationship Id="rId13" Type="http://schemas.openxmlformats.org/officeDocument/2006/relationships/hyperlink" Target="https://www.nhsdirect.wales.nhs.uk/encyclopaedia/d/article/diabetes" TargetMode="External"/><Relationship Id="rId3" Type="http://schemas.openxmlformats.org/officeDocument/2006/relationships/hyperlink" Target="https://www.nhsdirect.wales.nhs.uk/encyclopaedia/a/article/asthma" TargetMode="External"/><Relationship Id="rId7" Type="http://schemas.openxmlformats.org/officeDocument/2006/relationships/hyperlink" Target="https://www.nhsdirect.wales.nhs.uk/encyclopaedia/h/article/heartfailure" TargetMode="External"/><Relationship Id="rId12" Type="http://schemas.openxmlformats.org/officeDocument/2006/relationships/hyperlink" Target="https://www.nhsdirect.wales.nhs.uk/encyclopaedia/m/article/multiplesclerosis" TargetMode="External"/><Relationship Id="rId17" Type="http://schemas.openxmlformats.org/officeDocument/2006/relationships/hyperlink" Target="https://www.nhsdirect.wales.nhs.uk/encyclopaedia/ch/article/chemotherapy" TargetMode="External"/><Relationship Id="rId2" Type="http://schemas.openxmlformats.org/officeDocument/2006/relationships/slide" Target="../slides/slide5.xml"/><Relationship Id="rId16" Type="http://schemas.openxmlformats.org/officeDocument/2006/relationships/hyperlink" Target="https://www.nhsdirect.wales.nhs.uk/encyclopaedia/s/article/steroidtablets" TargetMode="External"/><Relationship Id="rId1" Type="http://schemas.openxmlformats.org/officeDocument/2006/relationships/notesMaster" Target="../notesMasters/notesMaster1.xml"/><Relationship Id="rId6" Type="http://schemas.openxmlformats.org/officeDocument/2006/relationships/hyperlink" Target="https://www.nhsdirect.wales.nhs.uk/encyclopaedia/b/article/bronchitis" TargetMode="External"/><Relationship Id="rId11" Type="http://schemas.openxmlformats.org/officeDocument/2006/relationships/hyperlink" Target="https://www.nhsdirect.wales.nhs.uk/encyclopaedia/m/article/motorneuronedisease" TargetMode="External"/><Relationship Id="rId5" Type="http://schemas.openxmlformats.org/officeDocument/2006/relationships/hyperlink" Target="https://www.nhsdirect.wales.nhs.uk/encyclopaedia/e/article/emphysema" TargetMode="External"/><Relationship Id="rId15" Type="http://schemas.openxmlformats.org/officeDocument/2006/relationships/hyperlink" Target="https://www.nhsdirect.wales.nhs.uk/encyclopaedia/h/article/hivandaids" TargetMode="External"/><Relationship Id="rId10" Type="http://schemas.openxmlformats.org/officeDocument/2006/relationships/hyperlink" Target="https://www.nhsdirect.wales.nhs.uk/encyclopaedia/p/article/parkinsonsdisease" TargetMode="External"/><Relationship Id="rId4" Type="http://schemas.openxmlformats.org/officeDocument/2006/relationships/hyperlink" Target="https://www.nhsdirect.wales.nhs.uk/encyclopaedia/ch/article/chronicobstructivepulmonarydisease" TargetMode="External"/><Relationship Id="rId9" Type="http://schemas.openxmlformats.org/officeDocument/2006/relationships/hyperlink" Target="https://www.nhsdirect.wales.nhs.uk/encyclopaedia/h/article/hepatitis" TargetMode="External"/><Relationship Id="rId14" Type="http://schemas.openxmlformats.org/officeDocument/2006/relationships/hyperlink" Target="https://www.nhsdirect.wales.nhs.uk/encyclopaedia/s/article/sicklecellanaemia"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388408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Although there are new factors and risks to consider, attendance management is as important as ever. Sickness absence that is not related to COVID-19, normal provisions will apply.</a:t>
            </a:r>
          </a:p>
          <a:p>
            <a:endPar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endParaRPr>
          </a:p>
          <a:p>
            <a:r>
              <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The </a:t>
            </a:r>
            <a:r>
              <a:rPr lang="en-GB" sz="1200" u="sng"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Sickness Absence Policy and guidance</a:t>
            </a:r>
            <a:r>
              <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 information is available to you and can be accessed via the intranet, and myself and Steve can provide additional advice and support should this be required. </a:t>
            </a:r>
          </a:p>
          <a:p>
            <a:endPar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endParaRPr>
          </a:p>
          <a:p>
            <a:r>
              <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It is important that you to continue to  report normal sickness absence for your employees on My View Self Service, and if you have concerns about your employees’ health or need additional medical advice to support your employee, </a:t>
            </a:r>
            <a:r>
              <a:rPr lang="en-GB" sz="1200" u="sng"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Occupational Health</a:t>
            </a:r>
            <a:r>
              <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 are processing referrals in the usual way with </a:t>
            </a:r>
            <a:r>
              <a:rPr lang="en-GB" sz="1200" u="sng"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remote clinics</a:t>
            </a:r>
            <a:r>
              <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a:t>
            </a:r>
          </a:p>
          <a:p>
            <a:endPar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endParaRPr>
          </a:p>
          <a:p>
            <a:r>
              <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Proactively managing employee absence will support employee health and wellbeing, improve attendance at work and contribute to a positive working environment and ensuring they continue to be effective in their role and for the team / department</a:t>
            </a:r>
          </a:p>
          <a:p>
            <a:endPar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endParaRPr>
          </a:p>
          <a:p>
            <a:r>
              <a:rPr lang="en-GB" sz="1200" kern="1200" dirty="0">
                <a:solidFill>
                  <a:srgbClr val="000000"/>
                </a:solidFill>
                <a:effectLst/>
                <a:latin typeface="Arial" panose="020B0604020202020204" pitchFamily="34" charset="0"/>
                <a:ea typeface="Avenir Roman" charset="0"/>
                <a:cs typeface="Arial" panose="020B0604020202020204" pitchFamily="34" charset="0"/>
                <a:sym typeface="Avenir Roman" charset="0"/>
              </a:rPr>
              <a:t>You can visit the intranet pages for further information on this.</a:t>
            </a:r>
          </a:p>
          <a:p>
            <a:endParaRPr lang="en-GB" dirty="0"/>
          </a:p>
        </p:txBody>
      </p:sp>
    </p:spTree>
    <p:extLst>
      <p:ext uri="{BB962C8B-B14F-4D97-AF65-F5344CB8AC3E}">
        <p14:creationId xmlns:p14="http://schemas.microsoft.com/office/powerpoint/2010/main" val="1149065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200" dirty="0">
                <a:solidFill>
                  <a:srgbClr val="000000"/>
                </a:solidFill>
                <a:effectLst/>
                <a:latin typeface="Avenir Roman" charset="0"/>
                <a:ea typeface="Avenir Roman" charset="0"/>
                <a:cs typeface="Avenir Roman" charset="0"/>
                <a:sym typeface="Avenir Roman" charset="0"/>
              </a:rPr>
              <a:t>During Covid-19 we have had to be more creative in the way we carry out our meetings and attendance management is no exception. Return to work interviews, Employee Support Meetings and Formal Absence Management Meetings can be held in the following ways:-</a:t>
            </a:r>
          </a:p>
          <a:p>
            <a:pPr lvl="0"/>
            <a:endParaRPr lang="en-GB" sz="1800" kern="1200" dirty="0">
              <a:solidFill>
                <a:srgbClr val="000000"/>
              </a:solidFill>
              <a:effectLst/>
              <a:latin typeface="Avenir Roman" charset="0"/>
              <a:ea typeface="Avenir Roman" charset="0"/>
              <a:cs typeface="Avenir Roman" charset="0"/>
              <a:sym typeface="Avenir Roman" charset="0"/>
            </a:endParaRPr>
          </a:p>
          <a:p>
            <a:pPr marL="285750" lvl="0" indent="-285750">
              <a:buFont typeface="Arial" panose="020B0604020202020204" pitchFamily="34" charset="0"/>
              <a:buChar char="•"/>
            </a:pPr>
            <a:r>
              <a:rPr lang="en-GB" sz="1800" kern="1200" dirty="0">
                <a:solidFill>
                  <a:srgbClr val="000000"/>
                </a:solidFill>
                <a:effectLst/>
                <a:latin typeface="Avenir Roman" charset="0"/>
                <a:ea typeface="Avenir Roman" charset="0"/>
                <a:cs typeface="Avenir Roman" charset="0"/>
                <a:sym typeface="Avenir Roman" charset="0"/>
              </a:rPr>
              <a:t>Face to face meetings providing all social distancing guidance is adhered to. Information on this can be found under the guidance for managers pages on the intranet </a:t>
            </a:r>
          </a:p>
          <a:p>
            <a:pPr marL="285750" lvl="0" indent="-285750">
              <a:buFont typeface="Arial" panose="020B0604020202020204" pitchFamily="34" charset="0"/>
              <a:buChar char="•"/>
            </a:pPr>
            <a:r>
              <a:rPr lang="en-GB" sz="1800" kern="1200" dirty="0">
                <a:solidFill>
                  <a:srgbClr val="000000"/>
                </a:solidFill>
                <a:effectLst/>
                <a:latin typeface="Avenir Roman" charset="0"/>
                <a:ea typeface="Avenir Roman" charset="0"/>
                <a:cs typeface="Avenir Roman" charset="0"/>
                <a:sym typeface="Avenir Roman" charset="0"/>
              </a:rPr>
              <a:t>Video conferencing </a:t>
            </a:r>
          </a:p>
          <a:p>
            <a:pPr marL="285750" lvl="0" indent="-285750">
              <a:buFont typeface="Arial" panose="020B0604020202020204" pitchFamily="34" charset="0"/>
              <a:buChar char="•"/>
            </a:pPr>
            <a:r>
              <a:rPr lang="en-GB" sz="1800" kern="1200" dirty="0">
                <a:solidFill>
                  <a:srgbClr val="000000"/>
                </a:solidFill>
                <a:effectLst/>
                <a:latin typeface="Avenir Roman" charset="0"/>
                <a:ea typeface="Avenir Roman" charset="0"/>
                <a:cs typeface="Avenir Roman" charset="0"/>
                <a:sym typeface="Avenir Roman" charset="0"/>
              </a:rPr>
              <a:t>Telephone </a:t>
            </a:r>
          </a:p>
          <a:p>
            <a:pPr marL="285750" lvl="0" indent="-285750">
              <a:buFont typeface="Arial" panose="020B0604020202020204" pitchFamily="34" charset="0"/>
              <a:buChar char="•"/>
            </a:pPr>
            <a:r>
              <a:rPr lang="en-GB" sz="1800" kern="1200" dirty="0">
                <a:solidFill>
                  <a:srgbClr val="000000"/>
                </a:solidFill>
                <a:effectLst/>
                <a:latin typeface="Avenir Roman" charset="0"/>
                <a:ea typeface="Avenir Roman" charset="0"/>
                <a:cs typeface="Avenir Roman" charset="0"/>
                <a:sym typeface="Avenir Roman" charset="0"/>
              </a:rPr>
              <a:t>Email…Last resort </a:t>
            </a:r>
          </a:p>
          <a:p>
            <a:pPr marL="285750" lvl="0" indent="-285750">
              <a:buFont typeface="Arial" panose="020B0604020202020204" pitchFamily="34" charset="0"/>
              <a:buChar char="•"/>
            </a:pPr>
            <a:endParaRPr lang="en-GB" sz="1800" kern="1200" dirty="0">
              <a:solidFill>
                <a:srgbClr val="000000"/>
              </a:solidFill>
              <a:effectLst/>
              <a:latin typeface="Avenir Roman" charset="0"/>
              <a:ea typeface="Avenir Roman" charset="0"/>
              <a:cs typeface="Avenir Roman" charset="0"/>
              <a:sym typeface="Avenir Roman" charset="0"/>
            </a:endParaRPr>
          </a:p>
          <a:p>
            <a:r>
              <a:rPr lang="en-GB" sz="1800" kern="1200" dirty="0">
                <a:solidFill>
                  <a:srgbClr val="000000"/>
                </a:solidFill>
                <a:effectLst/>
                <a:latin typeface="Avenir Roman" charset="0"/>
                <a:ea typeface="Avenir Roman" charset="0"/>
                <a:cs typeface="Avenir Roman" charset="0"/>
                <a:sym typeface="Avenir Roman" charset="0"/>
              </a:rPr>
              <a:t>The unions are now also willing to participate in these meetings. </a:t>
            </a:r>
          </a:p>
          <a:p>
            <a:endParaRPr lang="en-GB" dirty="0"/>
          </a:p>
        </p:txBody>
      </p:sp>
    </p:spTree>
    <p:extLst>
      <p:ext uri="{BB962C8B-B14F-4D97-AF65-F5344CB8AC3E}">
        <p14:creationId xmlns:p14="http://schemas.microsoft.com/office/powerpoint/2010/main" val="2612261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kern="1200" dirty="0">
                <a:solidFill>
                  <a:srgbClr val="000000"/>
                </a:solidFill>
                <a:effectLst/>
                <a:latin typeface="Avenir Roman" charset="0"/>
                <a:ea typeface="Avenir Roman" charset="0"/>
                <a:cs typeface="Avenir Roman" charset="0"/>
                <a:sym typeface="Avenir Roman" charset="0"/>
              </a:rPr>
              <a:t>The Absence Team are getting a tremendous number of queries currently relating to the correct reporting within my view. I can appreciate that as there are a lot of codes for selection (13 in total) and our absence team are looking at trying to reduce this in order to make things simpler and less room for reporting errors and this will be communicated to you.</a:t>
            </a:r>
          </a:p>
          <a:p>
            <a:endParaRPr lang="en-GB" sz="1800" kern="1200" dirty="0">
              <a:solidFill>
                <a:srgbClr val="000000"/>
              </a:solidFill>
              <a:effectLst/>
              <a:latin typeface="Avenir Roman" charset="0"/>
              <a:ea typeface="Avenir Roman" charset="0"/>
              <a:cs typeface="Avenir Roman" charset="0"/>
              <a:sym typeface="Avenir Roman" charset="0"/>
            </a:endParaRPr>
          </a:p>
          <a:p>
            <a:r>
              <a:rPr lang="en-GB" sz="1800" kern="1200" dirty="0">
                <a:solidFill>
                  <a:srgbClr val="000000"/>
                </a:solidFill>
                <a:effectLst/>
                <a:latin typeface="Avenir Roman" charset="0"/>
                <a:ea typeface="Avenir Roman" charset="0"/>
                <a:cs typeface="Avenir Roman" charset="0"/>
                <a:sym typeface="Avenir Roman" charset="0"/>
              </a:rPr>
              <a:t>It is extremely important that each absence is recorded in the correct way as the data is collated and fed into gold command and welsh government. In addition, everyone recorded as shielding non home working will be sent letters shortly notifying them that we will be in touch in due course to follow up on their current situation while they are away from the workplace. </a:t>
            </a:r>
          </a:p>
          <a:p>
            <a:endParaRPr lang="en-GB" sz="1800" kern="1200" dirty="0">
              <a:solidFill>
                <a:srgbClr val="000000"/>
              </a:solidFill>
              <a:effectLst/>
              <a:latin typeface="Avenir Roman" charset="0"/>
              <a:ea typeface="Avenir Roman" charset="0"/>
              <a:cs typeface="Avenir Roman" charset="0"/>
              <a:sym typeface="Avenir Roman" charset="0"/>
            </a:endParaRPr>
          </a:p>
          <a:p>
            <a:r>
              <a:rPr lang="en-GB" sz="1800" kern="1200" dirty="0">
                <a:solidFill>
                  <a:srgbClr val="000000"/>
                </a:solidFill>
                <a:effectLst/>
                <a:latin typeface="Avenir Roman" charset="0"/>
                <a:ea typeface="Avenir Roman" charset="0"/>
                <a:cs typeface="Avenir Roman" charset="0"/>
                <a:sym typeface="Avenir Roman" charset="0"/>
              </a:rPr>
              <a:t>Most of you maybe aware that Welsh Government announced on the 4</a:t>
            </a:r>
            <a:r>
              <a:rPr lang="en-GB" sz="1800" kern="1200" baseline="30000" dirty="0">
                <a:solidFill>
                  <a:srgbClr val="000000"/>
                </a:solidFill>
                <a:effectLst/>
                <a:latin typeface="Avenir Roman" charset="0"/>
                <a:ea typeface="Avenir Roman" charset="0"/>
                <a:cs typeface="Avenir Roman" charset="0"/>
                <a:sym typeface="Avenir Roman" charset="0"/>
              </a:rPr>
              <a:t>th</a:t>
            </a:r>
            <a:r>
              <a:rPr lang="en-GB" sz="1800" kern="1200" dirty="0">
                <a:solidFill>
                  <a:srgbClr val="000000"/>
                </a:solidFill>
                <a:effectLst/>
                <a:latin typeface="Avenir Roman" charset="0"/>
                <a:ea typeface="Avenir Roman" charset="0"/>
                <a:cs typeface="Avenir Roman" charset="0"/>
                <a:sym typeface="Avenir Roman" charset="0"/>
              </a:rPr>
              <a:t> June that those shielding will be asked to continue shielding until 16</a:t>
            </a:r>
            <a:r>
              <a:rPr lang="en-GB" sz="1800" kern="1200" baseline="30000" dirty="0">
                <a:solidFill>
                  <a:srgbClr val="000000"/>
                </a:solidFill>
                <a:effectLst/>
                <a:latin typeface="Avenir Roman" charset="0"/>
                <a:ea typeface="Avenir Roman" charset="0"/>
                <a:cs typeface="Avenir Roman" charset="0"/>
                <a:sym typeface="Avenir Roman" charset="0"/>
              </a:rPr>
              <a:t>th</a:t>
            </a:r>
            <a:r>
              <a:rPr lang="en-GB" sz="1800" kern="1200" dirty="0">
                <a:solidFill>
                  <a:srgbClr val="000000"/>
                </a:solidFill>
                <a:effectLst/>
                <a:latin typeface="Avenir Roman" charset="0"/>
                <a:ea typeface="Avenir Roman" charset="0"/>
                <a:cs typeface="Avenir Roman" charset="0"/>
                <a:sym typeface="Avenir Roman" charset="0"/>
              </a:rPr>
              <a:t> August 2020. Those shielding will receive a letter from the chief medical officer for Wales setting out the latest advice to protect them from Covid-19. We will be shortly starting to ask for copies of these letters.</a:t>
            </a:r>
          </a:p>
          <a:p>
            <a:endParaRPr lang="en-GB" sz="1800" kern="1200" dirty="0">
              <a:solidFill>
                <a:srgbClr val="000000"/>
              </a:solidFill>
              <a:effectLst/>
              <a:latin typeface="Avenir Roman" charset="0"/>
              <a:ea typeface="Avenir Roman" charset="0"/>
              <a:cs typeface="Avenir Roman" charset="0"/>
              <a:sym typeface="Avenir Roman" charset="0"/>
            </a:endParaRPr>
          </a:p>
          <a:p>
            <a:r>
              <a:rPr lang="en-GB" sz="1800" kern="1200" dirty="0">
                <a:solidFill>
                  <a:srgbClr val="000000"/>
                </a:solidFill>
                <a:effectLst/>
                <a:latin typeface="Avenir Roman" charset="0"/>
                <a:ea typeface="Avenir Roman" charset="0"/>
                <a:cs typeface="Avenir Roman" charset="0"/>
                <a:sym typeface="Avenir Roman" charset="0"/>
              </a:rPr>
              <a:t>The original date for </a:t>
            </a:r>
            <a:r>
              <a:rPr lang="en-GB" sz="1800" kern="1200" dirty="0" err="1">
                <a:solidFill>
                  <a:srgbClr val="000000"/>
                </a:solidFill>
                <a:effectLst/>
                <a:latin typeface="Avenir Roman" charset="0"/>
                <a:ea typeface="Avenir Roman" charset="0"/>
                <a:cs typeface="Avenir Roman" charset="0"/>
                <a:sym typeface="Avenir Roman" charset="0"/>
              </a:rPr>
              <a:t>shielders</a:t>
            </a:r>
            <a:r>
              <a:rPr lang="en-GB" sz="1800" kern="1200" dirty="0">
                <a:solidFill>
                  <a:srgbClr val="000000"/>
                </a:solidFill>
                <a:effectLst/>
                <a:latin typeface="Avenir Roman" charset="0"/>
                <a:ea typeface="Avenir Roman" charset="0"/>
                <a:cs typeface="Avenir Roman" charset="0"/>
                <a:sym typeface="Avenir Roman" charset="0"/>
              </a:rPr>
              <a:t> was 23</a:t>
            </a:r>
            <a:r>
              <a:rPr lang="en-GB" sz="1800" kern="1200" baseline="30000" dirty="0">
                <a:solidFill>
                  <a:srgbClr val="000000"/>
                </a:solidFill>
                <a:effectLst/>
                <a:latin typeface="Avenir Roman" charset="0"/>
                <a:ea typeface="Avenir Roman" charset="0"/>
                <a:cs typeface="Avenir Roman" charset="0"/>
                <a:sym typeface="Avenir Roman" charset="0"/>
              </a:rPr>
              <a:t>rd</a:t>
            </a:r>
            <a:r>
              <a:rPr lang="en-GB" sz="1800" kern="1200" dirty="0">
                <a:solidFill>
                  <a:srgbClr val="000000"/>
                </a:solidFill>
                <a:effectLst/>
                <a:latin typeface="Avenir Roman" charset="0"/>
                <a:ea typeface="Avenir Roman" charset="0"/>
                <a:cs typeface="Avenir Roman" charset="0"/>
                <a:sym typeface="Avenir Roman" charset="0"/>
              </a:rPr>
              <a:t> March - 14</a:t>
            </a:r>
            <a:r>
              <a:rPr lang="en-GB" sz="1800" kern="1200" baseline="30000" dirty="0">
                <a:solidFill>
                  <a:srgbClr val="000000"/>
                </a:solidFill>
                <a:effectLst/>
                <a:latin typeface="Avenir Roman" charset="0"/>
                <a:ea typeface="Avenir Roman" charset="0"/>
                <a:cs typeface="Avenir Roman" charset="0"/>
                <a:sym typeface="Avenir Roman" charset="0"/>
              </a:rPr>
              <a:t>th</a:t>
            </a:r>
            <a:r>
              <a:rPr lang="en-GB" sz="1800" kern="1200" dirty="0">
                <a:solidFill>
                  <a:srgbClr val="000000"/>
                </a:solidFill>
                <a:effectLst/>
                <a:latin typeface="Avenir Roman" charset="0"/>
                <a:ea typeface="Avenir Roman" charset="0"/>
                <a:cs typeface="Avenir Roman" charset="0"/>
                <a:sym typeface="Avenir Roman" charset="0"/>
              </a:rPr>
              <a:t> June which in most cases is what you have been recording on resource link. You are now being asked to review these dates within resource link and extend of necessary depending on the circumstances. The data collated from Resource Link show that the </a:t>
            </a:r>
            <a:r>
              <a:rPr lang="en-GB" sz="1800" kern="1200" dirty="0" err="1">
                <a:solidFill>
                  <a:srgbClr val="000000"/>
                </a:solidFill>
                <a:effectLst/>
                <a:latin typeface="Avenir Roman" charset="0"/>
                <a:ea typeface="Avenir Roman" charset="0"/>
                <a:cs typeface="Avenir Roman" charset="0"/>
                <a:sym typeface="Avenir Roman" charset="0"/>
              </a:rPr>
              <a:t>Covid</a:t>
            </a:r>
            <a:r>
              <a:rPr lang="en-GB" sz="1800" kern="1200" dirty="0">
                <a:solidFill>
                  <a:srgbClr val="000000"/>
                </a:solidFill>
                <a:effectLst/>
                <a:latin typeface="Avenir Roman" charset="0"/>
                <a:ea typeface="Avenir Roman" charset="0"/>
                <a:cs typeface="Avenir Roman" charset="0"/>
                <a:sym typeface="Avenir Roman" charset="0"/>
              </a:rPr>
              <a:t> figures have dropped significantly. On Monday morning there were 827 fewer cases reported as we are coming to the end of the 1st 12 week batch of self-shielding. Please review all your cases and enter any continuation absences (with the correct self-shielding code which we will cover shortly)</a:t>
            </a:r>
          </a:p>
          <a:p>
            <a:endParaRPr lang="en-GB" dirty="0"/>
          </a:p>
        </p:txBody>
      </p:sp>
    </p:spTree>
    <p:extLst>
      <p:ext uri="{BB962C8B-B14F-4D97-AF65-F5344CB8AC3E}">
        <p14:creationId xmlns:p14="http://schemas.microsoft.com/office/powerpoint/2010/main" val="821676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336774" rtl="0" eaLnBrk="1" fontAlgn="base" latinLnBrk="0" hangingPunct="0">
              <a:lnSpc>
                <a:spcPct val="125000"/>
              </a:lnSpc>
              <a:spcBef>
                <a:spcPct val="0"/>
              </a:spcBef>
              <a:spcAft>
                <a:spcPct val="0"/>
              </a:spcAft>
              <a:buClrTx/>
              <a:buSzTx/>
              <a:buFontTx/>
              <a:buNone/>
              <a:tabLst/>
              <a:defRPr/>
            </a:pPr>
            <a:r>
              <a:rPr lang="en-GB" sz="1800" b="1" kern="1200" dirty="0">
                <a:solidFill>
                  <a:srgbClr val="000000"/>
                </a:solidFill>
                <a:effectLst/>
                <a:latin typeface="Avenir Roman" charset="0"/>
                <a:ea typeface="Avenir Roman" charset="0"/>
                <a:cs typeface="Avenir Roman" charset="0"/>
                <a:sym typeface="Avenir Roman" charset="0"/>
              </a:rPr>
              <a:t>Group 1 - Extremely vulnerable shielding staff </a:t>
            </a:r>
            <a:endParaRPr lang="en-GB" sz="1800" kern="1200" dirty="0">
              <a:solidFill>
                <a:srgbClr val="000000"/>
              </a:solidFill>
              <a:effectLst/>
              <a:latin typeface="Avenir Roman" charset="0"/>
              <a:ea typeface="Avenir Roman" charset="0"/>
              <a:cs typeface="Avenir Roman" charset="0"/>
              <a:sym typeface="Avenir Roman" charset="0"/>
            </a:endParaRPr>
          </a:p>
          <a:p>
            <a:endParaRPr lang="en-GB" sz="1800" kern="1200" dirty="0">
              <a:solidFill>
                <a:srgbClr val="000000"/>
              </a:solidFill>
              <a:effectLst/>
              <a:latin typeface="Avenir Roman" charset="0"/>
              <a:ea typeface="Avenir Roman" charset="0"/>
              <a:cs typeface="Avenir Roman" charset="0"/>
              <a:sym typeface="Avenir Roman" charset="0"/>
            </a:endParaRPr>
          </a:p>
          <a:p>
            <a:r>
              <a:rPr lang="en-GB" sz="1800" kern="1200" dirty="0">
                <a:solidFill>
                  <a:srgbClr val="000000"/>
                </a:solidFill>
                <a:effectLst/>
                <a:latin typeface="Avenir Roman" charset="0"/>
                <a:ea typeface="Avenir Roman" charset="0"/>
                <a:cs typeface="Avenir Roman" charset="0"/>
                <a:sym typeface="Avenir Roman" charset="0"/>
              </a:rPr>
              <a:t>The shielded group are people who are classed as extremely vulnerable to developing serious illness if they contract coronavirus because they have a specific health condition. These employees will have been sent a letter either by Welsh Government or their GP. </a:t>
            </a:r>
          </a:p>
          <a:p>
            <a:endParaRPr lang="en-GB" sz="1800" kern="1200" dirty="0">
              <a:solidFill>
                <a:srgbClr val="000000"/>
              </a:solidFill>
              <a:effectLst/>
              <a:latin typeface="Avenir Roman" charset="0"/>
              <a:ea typeface="Avenir Roman" charset="0"/>
              <a:cs typeface="Avenir Roman" charset="0"/>
              <a:sym typeface="Avenir Roman" charset="0"/>
            </a:endParaRPr>
          </a:p>
          <a:p>
            <a:r>
              <a:rPr lang="en-GB" sz="1800" b="1" kern="1200" dirty="0">
                <a:solidFill>
                  <a:srgbClr val="000000"/>
                </a:solidFill>
                <a:effectLst/>
                <a:latin typeface="Avenir Roman" charset="0"/>
                <a:ea typeface="Avenir Roman" charset="0"/>
                <a:cs typeface="Avenir Roman" charset="0"/>
                <a:sym typeface="Avenir Roman" charset="0"/>
              </a:rPr>
              <a:t>Group 2 – Vulnerable </a:t>
            </a:r>
          </a:p>
          <a:p>
            <a:endParaRPr lang="en-GB" sz="1800" kern="1200" dirty="0">
              <a:solidFill>
                <a:srgbClr val="000000"/>
              </a:solidFill>
              <a:effectLst/>
              <a:latin typeface="Avenir Roman" charset="0"/>
              <a:ea typeface="Avenir Roman" charset="0"/>
              <a:cs typeface="Avenir Roman" charset="0"/>
              <a:sym typeface="Avenir Roman" charset="0"/>
            </a:endParaRPr>
          </a:p>
          <a:p>
            <a:pPr fontAlgn="base"/>
            <a:r>
              <a:rPr lang="en-GB" sz="1800" kern="1200" dirty="0">
                <a:solidFill>
                  <a:srgbClr val="000000"/>
                </a:solidFill>
                <a:effectLst/>
                <a:latin typeface="Avenir Roman" charset="0"/>
                <a:ea typeface="Avenir Roman" charset="0"/>
                <a:cs typeface="Avenir Roman" charset="0"/>
                <a:sym typeface="Avenir Roman" charset="0"/>
              </a:rPr>
              <a:t>Action: for clarity according to Welsh Government guidance this includes:</a:t>
            </a:r>
          </a:p>
          <a:p>
            <a:pPr lvl="0" fontAlgn="base"/>
            <a:r>
              <a:rPr lang="en-GB" sz="1800" kern="1200" dirty="0">
                <a:solidFill>
                  <a:srgbClr val="000000"/>
                </a:solidFill>
                <a:effectLst/>
                <a:latin typeface="Avenir Roman" charset="0"/>
                <a:ea typeface="Avenir Roman" charset="0"/>
                <a:cs typeface="Avenir Roman" charset="0"/>
                <a:sym typeface="Avenir Roman" charset="0"/>
              </a:rPr>
              <a:t>aged 70 or older (regardless of medical conditions)</a:t>
            </a:r>
          </a:p>
          <a:p>
            <a:pPr lvl="0" fontAlgn="base"/>
            <a:r>
              <a:rPr lang="en-GB" sz="1800" kern="1200" dirty="0">
                <a:solidFill>
                  <a:srgbClr val="000000"/>
                </a:solidFill>
                <a:effectLst/>
                <a:latin typeface="Avenir Roman" charset="0"/>
                <a:ea typeface="Avenir Roman" charset="0"/>
                <a:cs typeface="Avenir Roman" charset="0"/>
                <a:sym typeface="Avenir Roman" charset="0"/>
              </a:rPr>
              <a:t>under 70 with an underlying health condition listed below (i.e. anyone instructed to get a flu jab as an adult each year on medical grounds): </a:t>
            </a:r>
          </a:p>
          <a:p>
            <a:pPr lvl="0" fontAlgn="base"/>
            <a:r>
              <a:rPr lang="en-GB" sz="1800" kern="1200" dirty="0">
                <a:solidFill>
                  <a:srgbClr val="000000"/>
                </a:solidFill>
                <a:effectLst/>
                <a:latin typeface="Avenir Roman" charset="0"/>
                <a:ea typeface="Avenir Roman" charset="0"/>
                <a:cs typeface="Avenir Roman" charset="0"/>
                <a:sym typeface="Avenir Roman" charset="0"/>
              </a:rPr>
              <a:t>chronic (long-term) respiratory diseases, such as </a:t>
            </a:r>
            <a:r>
              <a:rPr lang="en-GB" sz="1800" u="none" strike="noStrike" kern="1200" dirty="0">
                <a:solidFill>
                  <a:srgbClr val="000000"/>
                </a:solidFill>
                <a:effectLst/>
                <a:latin typeface="Avenir Roman" charset="0"/>
                <a:ea typeface="Avenir Roman" charset="0"/>
                <a:cs typeface="Avenir Roman" charset="0"/>
                <a:sym typeface="Avenir Roman" charset="0"/>
                <a:hlinkClick r:id="rId3"/>
              </a:rPr>
              <a:t>asthma</a:t>
            </a:r>
            <a:r>
              <a:rPr lang="en-GB" sz="1800" kern="1200" dirty="0">
                <a:solidFill>
                  <a:srgbClr val="000000"/>
                </a:solidFill>
                <a:effectLst/>
                <a:latin typeface="Avenir Roman" charset="0"/>
                <a:ea typeface="Avenir Roman" charset="0"/>
                <a:cs typeface="Avenir Roman" charset="0"/>
                <a:sym typeface="Avenir Roman" charset="0"/>
              </a:rPr>
              <a:t>, </a:t>
            </a:r>
            <a:r>
              <a:rPr lang="en-GB" sz="1800" u="none" strike="noStrike" kern="1200" dirty="0">
                <a:solidFill>
                  <a:srgbClr val="000000"/>
                </a:solidFill>
                <a:effectLst/>
                <a:latin typeface="Avenir Roman" charset="0"/>
                <a:ea typeface="Avenir Roman" charset="0"/>
                <a:cs typeface="Avenir Roman" charset="0"/>
                <a:sym typeface="Avenir Roman" charset="0"/>
                <a:hlinkClick r:id="rId4"/>
              </a:rPr>
              <a:t>chronic obstructive pulmonary disease (COPD)</a:t>
            </a:r>
            <a:r>
              <a:rPr lang="en-GB" sz="1800" kern="1200" dirty="0">
                <a:solidFill>
                  <a:srgbClr val="000000"/>
                </a:solidFill>
                <a:effectLst/>
                <a:latin typeface="Avenir Roman" charset="0"/>
                <a:ea typeface="Avenir Roman" charset="0"/>
                <a:cs typeface="Avenir Roman" charset="0"/>
                <a:sym typeface="Avenir Roman" charset="0"/>
              </a:rPr>
              <a:t>, </a:t>
            </a:r>
            <a:r>
              <a:rPr lang="en-GB" sz="1800" u="none" strike="noStrike" kern="1200" dirty="0">
                <a:solidFill>
                  <a:srgbClr val="000000"/>
                </a:solidFill>
                <a:effectLst/>
                <a:latin typeface="Avenir Roman" charset="0"/>
                <a:ea typeface="Avenir Roman" charset="0"/>
                <a:cs typeface="Avenir Roman" charset="0"/>
                <a:sym typeface="Avenir Roman" charset="0"/>
                <a:hlinkClick r:id="rId5"/>
              </a:rPr>
              <a:t>emphysema </a:t>
            </a:r>
            <a:r>
              <a:rPr lang="en-GB" sz="1800" kern="1200" dirty="0">
                <a:solidFill>
                  <a:srgbClr val="000000"/>
                </a:solidFill>
                <a:effectLst/>
                <a:latin typeface="Avenir Roman" charset="0"/>
                <a:ea typeface="Avenir Roman" charset="0"/>
                <a:cs typeface="Avenir Roman" charset="0"/>
                <a:sym typeface="Avenir Roman" charset="0"/>
              </a:rPr>
              <a:t>or </a:t>
            </a:r>
            <a:r>
              <a:rPr lang="en-GB" sz="1800" u="none" strike="noStrike" kern="1200" dirty="0">
                <a:solidFill>
                  <a:srgbClr val="000000"/>
                </a:solidFill>
                <a:effectLst/>
                <a:latin typeface="Avenir Roman" charset="0"/>
                <a:ea typeface="Avenir Roman" charset="0"/>
                <a:cs typeface="Avenir Roman" charset="0"/>
                <a:sym typeface="Avenir Roman" charset="0"/>
                <a:hlinkClick r:id="rId6"/>
              </a:rPr>
              <a:t>bronchitis</a:t>
            </a:r>
            <a:endParaRPr lang="en-GB" sz="1800" kern="1200" dirty="0">
              <a:solidFill>
                <a:srgbClr val="000000"/>
              </a:solidFill>
              <a:effectLst/>
              <a:latin typeface="Avenir Roman" charset="0"/>
              <a:ea typeface="Avenir Roman" charset="0"/>
              <a:cs typeface="Avenir Roman" charset="0"/>
              <a:sym typeface="Avenir Roman" charset="0"/>
            </a:endParaRPr>
          </a:p>
          <a:p>
            <a:pPr lvl="0" fontAlgn="base"/>
            <a:r>
              <a:rPr lang="en-GB" sz="1800" kern="1200" dirty="0">
                <a:solidFill>
                  <a:srgbClr val="000000"/>
                </a:solidFill>
                <a:effectLst/>
                <a:latin typeface="Avenir Roman" charset="0"/>
                <a:ea typeface="Avenir Roman" charset="0"/>
                <a:cs typeface="Avenir Roman" charset="0"/>
                <a:sym typeface="Avenir Roman" charset="0"/>
              </a:rPr>
              <a:t>chronic heart disease, such as </a:t>
            </a:r>
            <a:r>
              <a:rPr lang="en-GB" sz="1800" u="none" strike="noStrike" kern="1200" dirty="0">
                <a:solidFill>
                  <a:srgbClr val="000000"/>
                </a:solidFill>
                <a:effectLst/>
                <a:latin typeface="Avenir Roman" charset="0"/>
                <a:ea typeface="Avenir Roman" charset="0"/>
                <a:cs typeface="Avenir Roman" charset="0"/>
                <a:sym typeface="Avenir Roman" charset="0"/>
                <a:hlinkClick r:id="rId7"/>
              </a:rPr>
              <a:t>heart failure</a:t>
            </a:r>
            <a:endParaRPr lang="en-GB" sz="1800" kern="1200" dirty="0">
              <a:solidFill>
                <a:srgbClr val="000000"/>
              </a:solidFill>
              <a:effectLst/>
              <a:latin typeface="Avenir Roman" charset="0"/>
              <a:ea typeface="Avenir Roman" charset="0"/>
              <a:cs typeface="Avenir Roman" charset="0"/>
              <a:sym typeface="Avenir Roman" charset="0"/>
            </a:endParaRPr>
          </a:p>
          <a:p>
            <a:pPr lvl="0" fontAlgn="base"/>
            <a:r>
              <a:rPr lang="en-GB" sz="1800" u="none" strike="noStrike" kern="1200" dirty="0">
                <a:solidFill>
                  <a:srgbClr val="000000"/>
                </a:solidFill>
                <a:effectLst/>
                <a:latin typeface="Avenir Roman" charset="0"/>
                <a:ea typeface="Avenir Roman" charset="0"/>
                <a:cs typeface="Avenir Roman" charset="0"/>
                <a:sym typeface="Avenir Roman" charset="0"/>
                <a:hlinkClick r:id="rId8"/>
              </a:rPr>
              <a:t>chronic kidney disease</a:t>
            </a:r>
            <a:endParaRPr lang="en-GB" sz="1800" kern="1200" dirty="0">
              <a:solidFill>
                <a:srgbClr val="000000"/>
              </a:solidFill>
              <a:effectLst/>
              <a:latin typeface="Avenir Roman" charset="0"/>
              <a:ea typeface="Avenir Roman" charset="0"/>
              <a:cs typeface="Avenir Roman" charset="0"/>
              <a:sym typeface="Avenir Roman" charset="0"/>
            </a:endParaRPr>
          </a:p>
          <a:p>
            <a:pPr lvl="0" fontAlgn="base"/>
            <a:r>
              <a:rPr lang="en-GB" sz="1800" kern="1200" dirty="0">
                <a:solidFill>
                  <a:srgbClr val="000000"/>
                </a:solidFill>
                <a:effectLst/>
                <a:latin typeface="Avenir Roman" charset="0"/>
                <a:ea typeface="Avenir Roman" charset="0"/>
                <a:cs typeface="Avenir Roman" charset="0"/>
                <a:sym typeface="Avenir Roman" charset="0"/>
              </a:rPr>
              <a:t>chronic liver disease, such as </a:t>
            </a:r>
            <a:r>
              <a:rPr lang="en-GB" sz="1800" u="none" strike="noStrike" kern="1200" dirty="0">
                <a:solidFill>
                  <a:srgbClr val="000000"/>
                </a:solidFill>
                <a:effectLst/>
                <a:latin typeface="Avenir Roman" charset="0"/>
                <a:ea typeface="Avenir Roman" charset="0"/>
                <a:cs typeface="Avenir Roman" charset="0"/>
                <a:sym typeface="Avenir Roman" charset="0"/>
                <a:hlinkClick r:id="rId9"/>
              </a:rPr>
              <a:t>hepatitis</a:t>
            </a:r>
            <a:endParaRPr lang="en-GB" sz="1800" kern="1200" dirty="0">
              <a:solidFill>
                <a:srgbClr val="000000"/>
              </a:solidFill>
              <a:effectLst/>
              <a:latin typeface="Avenir Roman" charset="0"/>
              <a:ea typeface="Avenir Roman" charset="0"/>
              <a:cs typeface="Avenir Roman" charset="0"/>
              <a:sym typeface="Avenir Roman" charset="0"/>
            </a:endParaRPr>
          </a:p>
          <a:p>
            <a:pPr lvl="0" fontAlgn="base"/>
            <a:r>
              <a:rPr lang="en-GB" sz="1800" kern="1200" dirty="0">
                <a:solidFill>
                  <a:srgbClr val="000000"/>
                </a:solidFill>
                <a:effectLst/>
                <a:latin typeface="Avenir Roman" charset="0"/>
                <a:ea typeface="Avenir Roman" charset="0"/>
                <a:cs typeface="Avenir Roman" charset="0"/>
                <a:sym typeface="Avenir Roman" charset="0"/>
              </a:rPr>
              <a:t>chronic neurological conditions, such as </a:t>
            </a:r>
            <a:r>
              <a:rPr lang="en-GB" sz="1800" u="none" strike="noStrike" kern="1200" dirty="0">
                <a:solidFill>
                  <a:srgbClr val="000000"/>
                </a:solidFill>
                <a:effectLst/>
                <a:latin typeface="Avenir Roman" charset="0"/>
                <a:ea typeface="Avenir Roman" charset="0"/>
                <a:cs typeface="Avenir Roman" charset="0"/>
                <a:sym typeface="Avenir Roman" charset="0"/>
                <a:hlinkClick r:id="rId10"/>
              </a:rPr>
              <a:t>Parkinson’s disease</a:t>
            </a:r>
            <a:r>
              <a:rPr lang="en-GB" sz="1800" kern="1200" dirty="0">
                <a:solidFill>
                  <a:srgbClr val="000000"/>
                </a:solidFill>
                <a:effectLst/>
                <a:latin typeface="Avenir Roman" charset="0"/>
                <a:ea typeface="Avenir Roman" charset="0"/>
                <a:cs typeface="Avenir Roman" charset="0"/>
                <a:sym typeface="Avenir Roman" charset="0"/>
              </a:rPr>
              <a:t>, </a:t>
            </a:r>
            <a:r>
              <a:rPr lang="en-GB" sz="1800" u="none" strike="noStrike" kern="1200" dirty="0">
                <a:solidFill>
                  <a:srgbClr val="000000"/>
                </a:solidFill>
                <a:effectLst/>
                <a:latin typeface="Avenir Roman" charset="0"/>
                <a:ea typeface="Avenir Roman" charset="0"/>
                <a:cs typeface="Avenir Roman" charset="0"/>
                <a:sym typeface="Avenir Roman" charset="0"/>
                <a:hlinkClick r:id="rId11"/>
              </a:rPr>
              <a:t>motor neurone disease</a:t>
            </a:r>
            <a:r>
              <a:rPr lang="en-GB" sz="1800" kern="1200" dirty="0">
                <a:solidFill>
                  <a:srgbClr val="000000"/>
                </a:solidFill>
                <a:effectLst/>
                <a:latin typeface="Avenir Roman" charset="0"/>
                <a:ea typeface="Avenir Roman" charset="0"/>
                <a:cs typeface="Avenir Roman" charset="0"/>
                <a:sym typeface="Avenir Roman" charset="0"/>
              </a:rPr>
              <a:t>, </a:t>
            </a:r>
            <a:r>
              <a:rPr lang="en-GB" sz="1800" u="none" strike="noStrike" kern="1200" dirty="0">
                <a:solidFill>
                  <a:srgbClr val="000000"/>
                </a:solidFill>
                <a:effectLst/>
                <a:latin typeface="Avenir Roman" charset="0"/>
                <a:ea typeface="Avenir Roman" charset="0"/>
                <a:cs typeface="Avenir Roman" charset="0"/>
                <a:sym typeface="Avenir Roman" charset="0"/>
                <a:hlinkClick r:id="rId12"/>
              </a:rPr>
              <a:t>multiple sclerosis (MS)</a:t>
            </a:r>
            <a:r>
              <a:rPr lang="en-GB" sz="1800" kern="1200" dirty="0">
                <a:solidFill>
                  <a:srgbClr val="000000"/>
                </a:solidFill>
                <a:effectLst/>
                <a:latin typeface="Avenir Roman" charset="0"/>
                <a:ea typeface="Avenir Roman" charset="0"/>
                <a:cs typeface="Avenir Roman" charset="0"/>
                <a:sym typeface="Avenir Roman" charset="0"/>
              </a:rPr>
              <a:t>, a learning disability or cerebral palsy</a:t>
            </a:r>
          </a:p>
          <a:p>
            <a:pPr lvl="0" fontAlgn="base"/>
            <a:r>
              <a:rPr lang="en-GB" sz="1800" u="none" strike="noStrike" kern="1200" dirty="0">
                <a:solidFill>
                  <a:srgbClr val="000000"/>
                </a:solidFill>
                <a:effectLst/>
                <a:latin typeface="Avenir Roman" charset="0"/>
                <a:ea typeface="Avenir Roman" charset="0"/>
                <a:cs typeface="Avenir Roman" charset="0"/>
                <a:sym typeface="Avenir Roman" charset="0"/>
                <a:hlinkClick r:id="rId13"/>
              </a:rPr>
              <a:t>diabetes</a:t>
            </a:r>
            <a:endParaRPr lang="en-GB" sz="1800" kern="1200" dirty="0">
              <a:solidFill>
                <a:srgbClr val="000000"/>
              </a:solidFill>
              <a:effectLst/>
              <a:latin typeface="Avenir Roman" charset="0"/>
              <a:ea typeface="Avenir Roman" charset="0"/>
              <a:cs typeface="Avenir Roman" charset="0"/>
              <a:sym typeface="Avenir Roman" charset="0"/>
            </a:endParaRPr>
          </a:p>
          <a:p>
            <a:pPr lvl="0" fontAlgn="base"/>
            <a:r>
              <a:rPr lang="en-GB" sz="1800" kern="1200" dirty="0">
                <a:solidFill>
                  <a:srgbClr val="000000"/>
                </a:solidFill>
                <a:effectLst/>
                <a:latin typeface="Avenir Roman" charset="0"/>
                <a:ea typeface="Avenir Roman" charset="0"/>
                <a:cs typeface="Avenir Roman" charset="0"/>
                <a:sym typeface="Avenir Roman" charset="0"/>
              </a:rPr>
              <a:t>problems with your spleen – for example, </a:t>
            </a:r>
            <a:r>
              <a:rPr lang="en-GB" sz="1800" u="none" strike="noStrike" kern="1200" dirty="0">
                <a:solidFill>
                  <a:srgbClr val="000000"/>
                </a:solidFill>
                <a:effectLst/>
                <a:latin typeface="Avenir Roman" charset="0"/>
                <a:ea typeface="Avenir Roman" charset="0"/>
                <a:cs typeface="Avenir Roman" charset="0"/>
                <a:sym typeface="Avenir Roman" charset="0"/>
                <a:hlinkClick r:id="rId14"/>
              </a:rPr>
              <a:t>sickle cell anaemia</a:t>
            </a:r>
            <a:r>
              <a:rPr lang="en-GB" sz="1800" kern="1200" dirty="0">
                <a:solidFill>
                  <a:srgbClr val="000000"/>
                </a:solidFill>
                <a:effectLst/>
                <a:latin typeface="Avenir Roman" charset="0"/>
                <a:ea typeface="Avenir Roman" charset="0"/>
                <a:cs typeface="Avenir Roman" charset="0"/>
                <a:sym typeface="Avenir Roman" charset="0"/>
              </a:rPr>
              <a:t> or if you have had your spleen removed</a:t>
            </a:r>
          </a:p>
          <a:p>
            <a:pPr lvl="0" fontAlgn="base"/>
            <a:r>
              <a:rPr lang="en-GB" sz="1800" kern="1200" dirty="0">
                <a:solidFill>
                  <a:srgbClr val="000000"/>
                </a:solidFill>
                <a:effectLst/>
                <a:latin typeface="Avenir Roman" charset="0"/>
                <a:ea typeface="Avenir Roman" charset="0"/>
                <a:cs typeface="Avenir Roman" charset="0"/>
                <a:sym typeface="Avenir Roman" charset="0"/>
              </a:rPr>
              <a:t>a weakened immune system as the result of conditions such as </a:t>
            </a:r>
            <a:r>
              <a:rPr lang="en-GB" sz="1800" u="none" strike="noStrike" kern="1200" dirty="0">
                <a:solidFill>
                  <a:srgbClr val="000000"/>
                </a:solidFill>
                <a:effectLst/>
                <a:latin typeface="Avenir Roman" charset="0"/>
                <a:ea typeface="Avenir Roman" charset="0"/>
                <a:cs typeface="Avenir Roman" charset="0"/>
                <a:sym typeface="Avenir Roman" charset="0"/>
                <a:hlinkClick r:id="rId15"/>
              </a:rPr>
              <a:t>HIV and AIDS</a:t>
            </a:r>
            <a:r>
              <a:rPr lang="en-GB" sz="1800" kern="1200" dirty="0">
                <a:solidFill>
                  <a:srgbClr val="000000"/>
                </a:solidFill>
                <a:effectLst/>
                <a:latin typeface="Avenir Roman" charset="0"/>
                <a:ea typeface="Avenir Roman" charset="0"/>
                <a:cs typeface="Avenir Roman" charset="0"/>
                <a:sym typeface="Avenir Roman" charset="0"/>
              </a:rPr>
              <a:t>, or medicines such as </a:t>
            </a:r>
            <a:r>
              <a:rPr lang="en-GB" sz="1800" u="none" strike="noStrike" kern="1200" dirty="0">
                <a:solidFill>
                  <a:srgbClr val="000000"/>
                </a:solidFill>
                <a:effectLst/>
                <a:latin typeface="Avenir Roman" charset="0"/>
                <a:ea typeface="Avenir Roman" charset="0"/>
                <a:cs typeface="Avenir Roman" charset="0"/>
                <a:sym typeface="Avenir Roman" charset="0"/>
                <a:hlinkClick r:id="rId16"/>
              </a:rPr>
              <a:t>steroid tablets</a:t>
            </a:r>
            <a:r>
              <a:rPr lang="en-GB" sz="1800" kern="1200" dirty="0">
                <a:solidFill>
                  <a:srgbClr val="000000"/>
                </a:solidFill>
                <a:effectLst/>
                <a:latin typeface="Avenir Roman" charset="0"/>
                <a:ea typeface="Avenir Roman" charset="0"/>
                <a:cs typeface="Avenir Roman" charset="0"/>
                <a:sym typeface="Avenir Roman" charset="0"/>
              </a:rPr>
              <a:t> or </a:t>
            </a:r>
            <a:r>
              <a:rPr lang="en-GB" sz="1800" u="none" strike="noStrike" kern="1200" dirty="0">
                <a:solidFill>
                  <a:srgbClr val="000000"/>
                </a:solidFill>
                <a:effectLst/>
                <a:latin typeface="Avenir Roman" charset="0"/>
                <a:ea typeface="Avenir Roman" charset="0"/>
                <a:cs typeface="Avenir Roman" charset="0"/>
                <a:sym typeface="Avenir Roman" charset="0"/>
                <a:hlinkClick r:id="rId17"/>
              </a:rPr>
              <a:t>chemotherapy</a:t>
            </a:r>
            <a:endParaRPr lang="en-GB" sz="1800" kern="1200" dirty="0">
              <a:solidFill>
                <a:srgbClr val="000000"/>
              </a:solidFill>
              <a:effectLst/>
              <a:latin typeface="Avenir Roman" charset="0"/>
              <a:ea typeface="Avenir Roman" charset="0"/>
              <a:cs typeface="Avenir Roman" charset="0"/>
              <a:sym typeface="Avenir Roman" charset="0"/>
            </a:endParaRPr>
          </a:p>
          <a:p>
            <a:pPr lvl="0" fontAlgn="base"/>
            <a:r>
              <a:rPr lang="en-GB" sz="1800" kern="1200" dirty="0">
                <a:solidFill>
                  <a:srgbClr val="000000"/>
                </a:solidFill>
                <a:effectLst/>
                <a:latin typeface="Avenir Roman" charset="0"/>
                <a:ea typeface="Avenir Roman" charset="0"/>
                <a:cs typeface="Avenir Roman" charset="0"/>
                <a:sym typeface="Avenir Roman" charset="0"/>
              </a:rPr>
              <a:t>being seriously overweight (a BMI of 40 or above)</a:t>
            </a:r>
          </a:p>
          <a:p>
            <a:pPr lvl="0" fontAlgn="base"/>
            <a:r>
              <a:rPr lang="en-GB" sz="1800" kern="1200" dirty="0">
                <a:solidFill>
                  <a:srgbClr val="000000"/>
                </a:solidFill>
                <a:effectLst/>
                <a:latin typeface="Avenir Roman" charset="0"/>
                <a:ea typeface="Avenir Roman" charset="0"/>
                <a:cs typeface="Avenir Roman" charset="0"/>
                <a:sym typeface="Avenir Roman" charset="0"/>
              </a:rPr>
              <a:t>those who are pregnant</a:t>
            </a:r>
          </a:p>
          <a:p>
            <a:pPr lvl="0" fontAlgn="base"/>
            <a:endParaRPr lang="en-GB" sz="1800" kern="1200" dirty="0">
              <a:solidFill>
                <a:srgbClr val="000000"/>
              </a:solidFill>
              <a:effectLst/>
              <a:latin typeface="Avenir Roman" charset="0"/>
              <a:ea typeface="Avenir Roman" charset="0"/>
              <a:cs typeface="Avenir Roman" charset="0"/>
              <a:sym typeface="Avenir Roman" charset="0"/>
            </a:endParaRPr>
          </a:p>
          <a:p>
            <a:r>
              <a:rPr lang="en-GB" sz="1800" b="1" kern="1200" dirty="0">
                <a:solidFill>
                  <a:srgbClr val="000000"/>
                </a:solidFill>
                <a:effectLst/>
                <a:latin typeface="Avenir Roman" charset="0"/>
                <a:ea typeface="Avenir Roman" charset="0"/>
                <a:cs typeface="Avenir Roman" charset="0"/>
                <a:sym typeface="Avenir Roman" charset="0"/>
              </a:rPr>
              <a:t>Group 3 - Living with/caring for group 1 &amp; 2</a:t>
            </a:r>
          </a:p>
          <a:p>
            <a:endParaRPr lang="en-GB" sz="1800" kern="1200" dirty="0">
              <a:solidFill>
                <a:srgbClr val="000000"/>
              </a:solidFill>
              <a:effectLst/>
              <a:latin typeface="Avenir Roman" charset="0"/>
              <a:ea typeface="Avenir Roman" charset="0"/>
              <a:cs typeface="Avenir Roman" charset="0"/>
              <a:sym typeface="Avenir Roman" charset="0"/>
            </a:endParaRPr>
          </a:p>
          <a:p>
            <a:r>
              <a:rPr lang="en-GB" sz="1800" kern="1200" dirty="0">
                <a:solidFill>
                  <a:srgbClr val="000000"/>
                </a:solidFill>
                <a:effectLst/>
                <a:latin typeface="Avenir Roman" charset="0"/>
                <a:ea typeface="Avenir Roman" charset="0"/>
                <a:cs typeface="Avenir Roman" charset="0"/>
                <a:sym typeface="Avenir Roman" charset="0"/>
              </a:rPr>
              <a:t>These are employees or workers who are not currently working because they live with someone in groups 1 and 2.</a:t>
            </a:r>
          </a:p>
          <a:p>
            <a:pPr lvl="0" fontAlgn="base"/>
            <a:endParaRPr lang="en-GB" sz="1800" kern="1200" dirty="0">
              <a:solidFill>
                <a:srgbClr val="000000"/>
              </a:solidFill>
              <a:effectLst/>
              <a:latin typeface="Avenir Roman" charset="0"/>
              <a:ea typeface="Avenir Roman" charset="0"/>
              <a:cs typeface="Avenir Roman" charset="0"/>
              <a:sym typeface="Avenir Roman" charset="0"/>
            </a:endParaRPr>
          </a:p>
          <a:p>
            <a:endParaRPr lang="en-GB" dirty="0"/>
          </a:p>
        </p:txBody>
      </p:sp>
    </p:spTree>
    <p:extLst>
      <p:ext uri="{BB962C8B-B14F-4D97-AF65-F5344CB8AC3E}">
        <p14:creationId xmlns:p14="http://schemas.microsoft.com/office/powerpoint/2010/main" val="15178892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800" b="1" kern="1200" dirty="0">
                <a:solidFill>
                  <a:srgbClr val="000000"/>
                </a:solidFill>
                <a:effectLst/>
                <a:latin typeface="Avenir Roman" charset="0"/>
                <a:ea typeface="Avenir Roman" charset="0"/>
                <a:cs typeface="Avenir Roman" charset="0"/>
                <a:sym typeface="Avenir Roman" charset="0"/>
              </a:rPr>
              <a:t>Coronavirus New Cough/Fever (Homeworking 7 day Self Isolation) </a:t>
            </a:r>
            <a:r>
              <a:rPr lang="en-GB" sz="1800" kern="1200" dirty="0">
                <a:solidFill>
                  <a:srgbClr val="000000"/>
                </a:solidFill>
                <a:effectLst/>
                <a:latin typeface="Avenir Roman" charset="0"/>
                <a:ea typeface="Avenir Roman" charset="0"/>
                <a:cs typeface="Avenir Roman" charset="0"/>
                <a:sym typeface="Avenir Roman" charset="0"/>
              </a:rPr>
              <a:t>(set up under other absence) – for use when an employee is self isolating as has new continuous cough/fever symptoms but is fit to work from home e.g. business support. NHS 111 advice not required for reporting purposes. </a:t>
            </a:r>
          </a:p>
          <a:p>
            <a:r>
              <a:rPr lang="en-GB" sz="1800" kern="1200" dirty="0">
                <a:solidFill>
                  <a:srgbClr val="000000"/>
                </a:solidFill>
                <a:effectLst/>
                <a:latin typeface="Avenir Roman" charset="0"/>
                <a:ea typeface="Avenir Roman" charset="0"/>
                <a:cs typeface="Avenir Roman" charset="0"/>
                <a:sym typeface="Avenir Roman" charset="0"/>
              </a:rPr>
              <a:t> </a:t>
            </a:r>
          </a:p>
          <a:p>
            <a:pPr lvl="0"/>
            <a:r>
              <a:rPr lang="en-GB" sz="1800" b="1" kern="1200" dirty="0">
                <a:solidFill>
                  <a:srgbClr val="000000"/>
                </a:solidFill>
                <a:effectLst/>
                <a:latin typeface="Avenir Roman" charset="0"/>
                <a:ea typeface="Avenir Roman" charset="0"/>
                <a:cs typeface="Avenir Roman" charset="0"/>
                <a:sym typeface="Avenir Roman" charset="0"/>
              </a:rPr>
              <a:t>Coronavirus New Cough/Fever (Non home working 7 day Self Isolation) </a:t>
            </a:r>
            <a:r>
              <a:rPr lang="en-GB" sz="1800" kern="1200" dirty="0">
                <a:solidFill>
                  <a:srgbClr val="000000"/>
                </a:solidFill>
                <a:effectLst/>
                <a:latin typeface="Avenir Roman" charset="0"/>
                <a:ea typeface="Avenir Roman" charset="0"/>
                <a:cs typeface="Avenir Roman" charset="0"/>
                <a:sym typeface="Avenir Roman" charset="0"/>
              </a:rPr>
              <a:t>(set up under other absence) – for use when an employee is self isolating as has new continuous cough/fever symptoms and is fit to work from home but unable to do so e.g. home care, refuse loaders. NHS 111 advice not required for reporting purposes. </a:t>
            </a:r>
          </a:p>
          <a:p>
            <a:r>
              <a:rPr lang="en-GB" sz="1800" kern="1200" dirty="0">
                <a:solidFill>
                  <a:srgbClr val="000000"/>
                </a:solidFill>
                <a:effectLst/>
                <a:latin typeface="Avenir Roman" charset="0"/>
                <a:ea typeface="Avenir Roman" charset="0"/>
                <a:cs typeface="Avenir Roman" charset="0"/>
                <a:sym typeface="Avenir Roman" charset="0"/>
              </a:rPr>
              <a:t> </a:t>
            </a:r>
          </a:p>
          <a:p>
            <a:pPr lvl="0"/>
            <a:r>
              <a:rPr lang="en-GB" sz="1800" b="1" kern="1200" dirty="0">
                <a:solidFill>
                  <a:srgbClr val="000000"/>
                </a:solidFill>
                <a:effectLst/>
                <a:latin typeface="Avenir Roman" charset="0"/>
                <a:ea typeface="Avenir Roman" charset="0"/>
                <a:cs typeface="Avenir Roman" charset="0"/>
                <a:sym typeface="Avenir Roman" charset="0"/>
              </a:rPr>
              <a:t>Coronavirus (Homeworking up to 14 days Self Isolation) </a:t>
            </a:r>
            <a:r>
              <a:rPr lang="en-GB" sz="1800" kern="1200" dirty="0">
                <a:solidFill>
                  <a:srgbClr val="000000"/>
                </a:solidFill>
                <a:effectLst/>
                <a:latin typeface="Avenir Roman" charset="0"/>
                <a:ea typeface="Avenir Roman" charset="0"/>
                <a:cs typeface="Avenir Roman" charset="0"/>
                <a:sym typeface="Avenir Roman" charset="0"/>
              </a:rPr>
              <a:t>(set up under other absence) - for use when an employee has either been advised by NHS 111 or other NHS health professional to self-isolate, or is in contact with a household member with symptoms, but the employee has no symptoms and is able to work from home, e.g. business support. </a:t>
            </a:r>
          </a:p>
          <a:p>
            <a:r>
              <a:rPr lang="en-GB" sz="1800" kern="1200" dirty="0">
                <a:solidFill>
                  <a:srgbClr val="000000"/>
                </a:solidFill>
                <a:effectLst/>
                <a:latin typeface="Avenir Roman" charset="0"/>
                <a:ea typeface="Avenir Roman" charset="0"/>
                <a:cs typeface="Avenir Roman" charset="0"/>
                <a:sym typeface="Avenir Roman" charset="0"/>
              </a:rPr>
              <a:t> </a:t>
            </a:r>
          </a:p>
          <a:p>
            <a:r>
              <a:rPr lang="en-GB" sz="1800" kern="1200" dirty="0">
                <a:solidFill>
                  <a:srgbClr val="000000"/>
                </a:solidFill>
                <a:effectLst/>
                <a:latin typeface="Avenir Roman" charset="0"/>
                <a:ea typeface="Avenir Roman" charset="0"/>
                <a:cs typeface="Avenir Roman" charset="0"/>
                <a:sym typeface="Avenir Roman" charset="0"/>
              </a:rPr>
              <a:t> </a:t>
            </a:r>
          </a:p>
          <a:p>
            <a:pPr lvl="0"/>
            <a:r>
              <a:rPr lang="en-GB" sz="1800" b="1" kern="1200" dirty="0">
                <a:solidFill>
                  <a:srgbClr val="000000"/>
                </a:solidFill>
                <a:effectLst/>
                <a:latin typeface="Avenir Roman" charset="0"/>
                <a:ea typeface="Avenir Roman" charset="0"/>
                <a:cs typeface="Avenir Roman" charset="0"/>
                <a:sym typeface="Avenir Roman" charset="0"/>
              </a:rPr>
              <a:t>Coronavirus (Non home working 14 days Self Isolation) </a:t>
            </a:r>
            <a:r>
              <a:rPr lang="en-GB" sz="1800" kern="1200" dirty="0">
                <a:solidFill>
                  <a:srgbClr val="000000"/>
                </a:solidFill>
                <a:effectLst/>
                <a:latin typeface="Avenir Roman" charset="0"/>
                <a:ea typeface="Avenir Roman" charset="0"/>
                <a:cs typeface="Avenir Roman" charset="0"/>
                <a:sym typeface="Avenir Roman" charset="0"/>
              </a:rPr>
              <a:t>(set up under other absence) - for use when an employee has either been advised by NHS 111 or other NHS health professional to self-isolate, or is in contact with a household member with symptoms, but has no symptoms but is unable to work from home, e.g. home care, refuse loaders. </a:t>
            </a:r>
          </a:p>
          <a:p>
            <a:r>
              <a:rPr lang="en-GB" sz="1800" kern="1200" dirty="0">
                <a:solidFill>
                  <a:srgbClr val="000000"/>
                </a:solidFill>
                <a:effectLst/>
                <a:latin typeface="Avenir Roman" charset="0"/>
                <a:ea typeface="Avenir Roman" charset="0"/>
                <a:cs typeface="Avenir Roman" charset="0"/>
                <a:sym typeface="Avenir Roman" charset="0"/>
              </a:rPr>
              <a:t> </a:t>
            </a:r>
          </a:p>
          <a:p>
            <a:r>
              <a:rPr lang="en-GB" sz="1800" kern="1200" dirty="0">
                <a:solidFill>
                  <a:srgbClr val="000000"/>
                </a:solidFill>
                <a:effectLst/>
                <a:latin typeface="Avenir Roman" charset="0"/>
                <a:ea typeface="Avenir Roman" charset="0"/>
                <a:cs typeface="Avenir Roman" charset="0"/>
                <a:sym typeface="Avenir Roman" charset="0"/>
              </a:rPr>
              <a:t> </a:t>
            </a:r>
          </a:p>
          <a:p>
            <a:pPr lvl="0"/>
            <a:r>
              <a:rPr lang="en-GB" sz="1800" b="1" kern="1200" dirty="0">
                <a:solidFill>
                  <a:srgbClr val="000000"/>
                </a:solidFill>
                <a:effectLst/>
                <a:latin typeface="Avenir Roman" charset="0"/>
                <a:ea typeface="Avenir Roman" charset="0"/>
                <a:cs typeface="Avenir Roman" charset="0"/>
                <a:sym typeface="Avenir Roman" charset="0"/>
              </a:rPr>
              <a:t>Coronavirus New Cough/Fever (Self Isolation not diagnosed 7 day) </a:t>
            </a:r>
            <a:r>
              <a:rPr lang="en-GB" sz="1800" kern="1200" dirty="0">
                <a:solidFill>
                  <a:srgbClr val="000000"/>
                </a:solidFill>
                <a:effectLst/>
                <a:latin typeface="Avenir Roman" charset="0"/>
                <a:ea typeface="Avenir Roman" charset="0"/>
                <a:cs typeface="Avenir Roman" charset="0"/>
                <a:sym typeface="Avenir Roman" charset="0"/>
              </a:rPr>
              <a:t>(set up under Sickness Infections </a:t>
            </a:r>
            <a:r>
              <a:rPr lang="en-GB" sz="1800" kern="1200" dirty="0" err="1">
                <a:solidFill>
                  <a:srgbClr val="000000"/>
                </a:solidFill>
                <a:effectLst/>
                <a:latin typeface="Avenir Roman" charset="0"/>
                <a:ea typeface="Avenir Roman" charset="0"/>
                <a:cs typeface="Avenir Roman" charset="0"/>
                <a:sym typeface="Avenir Roman" charset="0"/>
              </a:rPr>
              <a:t>inc</a:t>
            </a:r>
            <a:r>
              <a:rPr lang="en-GB" sz="1800" kern="1200" dirty="0">
                <a:solidFill>
                  <a:srgbClr val="000000"/>
                </a:solidFill>
                <a:effectLst/>
                <a:latin typeface="Avenir Roman" charset="0"/>
                <a:ea typeface="Avenir Roman" charset="0"/>
                <a:cs typeface="Avenir Roman" charset="0"/>
                <a:sym typeface="Avenir Roman" charset="0"/>
              </a:rPr>
              <a:t> Cold/Flu) where an employee does have new continuous cough/fever symptoms but these are undiagnosed and not fit to work. NHS 111 advice is not required for reporting purposes and self/medical certification is suspended for this sickness reason. </a:t>
            </a:r>
          </a:p>
          <a:p>
            <a:r>
              <a:rPr lang="en-GB" sz="1800" kern="1200" dirty="0">
                <a:solidFill>
                  <a:srgbClr val="000000"/>
                </a:solidFill>
                <a:effectLst/>
                <a:latin typeface="Avenir Roman" charset="0"/>
                <a:ea typeface="Avenir Roman" charset="0"/>
                <a:cs typeface="Avenir Roman" charset="0"/>
                <a:sym typeface="Avenir Roman" charset="0"/>
              </a:rPr>
              <a:t> </a:t>
            </a:r>
          </a:p>
          <a:p>
            <a:pPr lvl="0"/>
            <a:r>
              <a:rPr lang="en-GB" sz="1800" b="1" kern="1200" dirty="0">
                <a:solidFill>
                  <a:srgbClr val="000000"/>
                </a:solidFill>
                <a:effectLst/>
                <a:latin typeface="Avenir Roman" charset="0"/>
                <a:ea typeface="Avenir Roman" charset="0"/>
                <a:cs typeface="Avenir Roman" charset="0"/>
                <a:sym typeface="Avenir Roman" charset="0"/>
              </a:rPr>
              <a:t>Coronavirus (Self Isolation not diagnosed up to 14 days) </a:t>
            </a:r>
            <a:r>
              <a:rPr lang="en-GB" sz="1800" kern="1200" dirty="0">
                <a:solidFill>
                  <a:srgbClr val="000000"/>
                </a:solidFill>
                <a:effectLst/>
                <a:latin typeface="Avenir Roman" charset="0"/>
                <a:ea typeface="Avenir Roman" charset="0"/>
                <a:cs typeface="Avenir Roman" charset="0"/>
                <a:sym typeface="Avenir Roman" charset="0"/>
              </a:rPr>
              <a:t>(set up under Sickness Infections </a:t>
            </a:r>
            <a:r>
              <a:rPr lang="en-GB" sz="1800" kern="1200" dirty="0" err="1">
                <a:solidFill>
                  <a:srgbClr val="000000"/>
                </a:solidFill>
                <a:effectLst/>
                <a:latin typeface="Avenir Roman" charset="0"/>
                <a:ea typeface="Avenir Roman" charset="0"/>
                <a:cs typeface="Avenir Roman" charset="0"/>
                <a:sym typeface="Avenir Roman" charset="0"/>
              </a:rPr>
              <a:t>inc</a:t>
            </a:r>
            <a:r>
              <a:rPr lang="en-GB" sz="1800" kern="1200" dirty="0">
                <a:solidFill>
                  <a:srgbClr val="000000"/>
                </a:solidFill>
                <a:effectLst/>
                <a:latin typeface="Avenir Roman" charset="0"/>
                <a:ea typeface="Avenir Roman" charset="0"/>
                <a:cs typeface="Avenir Roman" charset="0"/>
                <a:sym typeface="Avenir Roman" charset="0"/>
              </a:rPr>
              <a:t> Cold/Flu) where an employee does have symptoms but these are undiagnosed and not fit to work, has been advised by NHS 111 or an NHS health professional to self-isolate. NHS 111 advice is not required for reporting purposes and self/medical certification is suspended for this sickness reason.</a:t>
            </a:r>
          </a:p>
          <a:p>
            <a:endParaRPr lang="en-GB" dirty="0"/>
          </a:p>
        </p:txBody>
      </p:sp>
    </p:spTree>
    <p:extLst>
      <p:ext uri="{BB962C8B-B14F-4D97-AF65-F5344CB8AC3E}">
        <p14:creationId xmlns:p14="http://schemas.microsoft.com/office/powerpoint/2010/main" val="152196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800" b="1" kern="1200" dirty="0">
                <a:solidFill>
                  <a:srgbClr val="000000"/>
                </a:solidFill>
                <a:effectLst/>
                <a:latin typeface="Avenir Roman" charset="0"/>
                <a:ea typeface="Avenir Roman" charset="0"/>
                <a:cs typeface="Avenir Roman" charset="0"/>
                <a:sym typeface="Avenir Roman" charset="0"/>
              </a:rPr>
              <a:t>Coronavirus (diagnosed - not fit to work) </a:t>
            </a:r>
            <a:r>
              <a:rPr lang="en-GB" sz="1800" kern="1200" dirty="0">
                <a:solidFill>
                  <a:srgbClr val="000000"/>
                </a:solidFill>
                <a:effectLst/>
                <a:latin typeface="Avenir Roman" charset="0"/>
                <a:ea typeface="Avenir Roman" charset="0"/>
                <a:cs typeface="Avenir Roman" charset="0"/>
                <a:sym typeface="Avenir Roman" charset="0"/>
              </a:rPr>
              <a:t>(set up under Sickness Infections </a:t>
            </a:r>
            <a:r>
              <a:rPr lang="en-GB" sz="1800" kern="1200" dirty="0" err="1">
                <a:solidFill>
                  <a:srgbClr val="000000"/>
                </a:solidFill>
                <a:effectLst/>
                <a:latin typeface="Avenir Roman" charset="0"/>
                <a:ea typeface="Avenir Roman" charset="0"/>
                <a:cs typeface="Avenir Roman" charset="0"/>
                <a:sym typeface="Avenir Roman" charset="0"/>
              </a:rPr>
              <a:t>inc</a:t>
            </a:r>
            <a:r>
              <a:rPr lang="en-GB" sz="1800" kern="1200" dirty="0">
                <a:solidFill>
                  <a:srgbClr val="000000"/>
                </a:solidFill>
                <a:effectLst/>
                <a:latin typeface="Avenir Roman" charset="0"/>
                <a:ea typeface="Avenir Roman" charset="0"/>
                <a:cs typeface="Avenir Roman" charset="0"/>
                <a:sym typeface="Avenir Roman" charset="0"/>
              </a:rPr>
              <a:t> Cold/Flu) where an employee does have symptoms and these have been diagnosed, is not fit to work, and has been advised by NHS 111 or an NHS health professional to self-isolate. In addition when the manager notifies sickness absence, they will need to also enter Certificate Type. NHS 111 advice is not required for reporting purposes and self/medical certification is suspended for this sickness reason. </a:t>
            </a:r>
          </a:p>
          <a:p>
            <a:r>
              <a:rPr lang="en-GB" sz="1800" kern="1200" dirty="0">
                <a:solidFill>
                  <a:srgbClr val="000000"/>
                </a:solidFill>
                <a:effectLst/>
                <a:latin typeface="Avenir Roman" charset="0"/>
                <a:ea typeface="Avenir Roman" charset="0"/>
                <a:cs typeface="Avenir Roman" charset="0"/>
                <a:sym typeface="Avenir Roman" charset="0"/>
              </a:rPr>
              <a:t> </a:t>
            </a:r>
          </a:p>
          <a:p>
            <a:pPr lvl="0"/>
            <a:r>
              <a:rPr lang="en-GB" sz="1800" b="1" kern="1200" dirty="0">
                <a:solidFill>
                  <a:srgbClr val="000000"/>
                </a:solidFill>
                <a:effectLst/>
                <a:latin typeface="Avenir Roman" charset="0"/>
                <a:ea typeface="Avenir Roman" charset="0"/>
                <a:cs typeface="Avenir Roman" charset="0"/>
                <a:sym typeface="Avenir Roman" charset="0"/>
              </a:rPr>
              <a:t>Coronavirus Self shielding 12 weeks Homeworking (individual is shielding household member) </a:t>
            </a:r>
            <a:r>
              <a:rPr lang="en-GB" sz="1800" kern="1200" dirty="0">
                <a:solidFill>
                  <a:srgbClr val="000000"/>
                </a:solidFill>
                <a:effectLst/>
                <a:latin typeface="Avenir Roman" charset="0"/>
                <a:ea typeface="Avenir Roman" charset="0"/>
                <a:cs typeface="Avenir Roman" charset="0"/>
                <a:sym typeface="Avenir Roman" charset="0"/>
              </a:rPr>
              <a:t>(Set up under other absence) – where an employee is fit and able to work from home e.g. business support but lives with or has caring responsibility for a household member who has been advised by letter from the GP or other health professional to self shield for 12 weeks NHS 111 advice is not required for reporting. </a:t>
            </a:r>
          </a:p>
          <a:p>
            <a:r>
              <a:rPr lang="en-GB" sz="1800" kern="1200" dirty="0">
                <a:solidFill>
                  <a:srgbClr val="000000"/>
                </a:solidFill>
                <a:effectLst/>
                <a:latin typeface="Avenir Roman" charset="0"/>
                <a:ea typeface="Avenir Roman" charset="0"/>
                <a:cs typeface="Avenir Roman" charset="0"/>
                <a:sym typeface="Avenir Roman" charset="0"/>
              </a:rPr>
              <a:t> </a:t>
            </a:r>
          </a:p>
          <a:p>
            <a:r>
              <a:rPr lang="en-GB" sz="1800" kern="1200" dirty="0">
                <a:solidFill>
                  <a:srgbClr val="000000"/>
                </a:solidFill>
                <a:effectLst/>
                <a:latin typeface="Avenir Roman" charset="0"/>
                <a:ea typeface="Avenir Roman" charset="0"/>
                <a:cs typeface="Avenir Roman" charset="0"/>
                <a:sym typeface="Avenir Roman" charset="0"/>
              </a:rPr>
              <a:t> </a:t>
            </a:r>
          </a:p>
          <a:p>
            <a:pPr lvl="0"/>
            <a:r>
              <a:rPr lang="en-GB" sz="1800" b="1" kern="1200" dirty="0">
                <a:solidFill>
                  <a:srgbClr val="000000"/>
                </a:solidFill>
                <a:effectLst/>
                <a:latin typeface="Avenir Roman" charset="0"/>
                <a:ea typeface="Avenir Roman" charset="0"/>
                <a:cs typeface="Avenir Roman" charset="0"/>
                <a:sym typeface="Avenir Roman" charset="0"/>
              </a:rPr>
              <a:t>Coronavirus Self shielding 12 weeks Homeworking (individual shielding) </a:t>
            </a:r>
            <a:r>
              <a:rPr lang="en-GB" sz="1800" kern="1200" dirty="0">
                <a:solidFill>
                  <a:srgbClr val="000000"/>
                </a:solidFill>
                <a:effectLst/>
                <a:latin typeface="Avenir Roman" charset="0"/>
                <a:ea typeface="Avenir Roman" charset="0"/>
                <a:cs typeface="Avenir Roman" charset="0"/>
                <a:sym typeface="Avenir Roman" charset="0"/>
              </a:rPr>
              <a:t>(Set up under other absence) – where an employee is fit and able to work from home e.g. business support and has been advised by letter from the GP or other health professional to self shield for 12 weeks NHS 111 advice is not required for reporting. </a:t>
            </a:r>
          </a:p>
          <a:p>
            <a:r>
              <a:rPr lang="en-GB" sz="1800" kern="1200" dirty="0">
                <a:solidFill>
                  <a:srgbClr val="000000"/>
                </a:solidFill>
                <a:effectLst/>
                <a:latin typeface="Avenir Roman" charset="0"/>
                <a:ea typeface="Avenir Roman" charset="0"/>
                <a:cs typeface="Avenir Roman" charset="0"/>
                <a:sym typeface="Avenir Roman" charset="0"/>
              </a:rPr>
              <a:t> </a:t>
            </a:r>
          </a:p>
          <a:p>
            <a:pPr lvl="0"/>
            <a:r>
              <a:rPr lang="en-GB" sz="1800" b="1" kern="1200" dirty="0">
                <a:solidFill>
                  <a:srgbClr val="000000"/>
                </a:solidFill>
                <a:effectLst/>
                <a:latin typeface="Avenir Roman" charset="0"/>
                <a:ea typeface="Avenir Roman" charset="0"/>
                <a:cs typeface="Avenir Roman" charset="0"/>
                <a:sym typeface="Avenir Roman" charset="0"/>
              </a:rPr>
              <a:t>Coronavirus Self shielding 12 weeks non Homeworking (individual is shielding household member) </a:t>
            </a:r>
            <a:r>
              <a:rPr lang="en-GB" sz="1800" kern="1200" dirty="0">
                <a:solidFill>
                  <a:srgbClr val="000000"/>
                </a:solidFill>
                <a:effectLst/>
                <a:latin typeface="Avenir Roman" charset="0"/>
                <a:ea typeface="Avenir Roman" charset="0"/>
                <a:cs typeface="Avenir Roman" charset="0"/>
                <a:sym typeface="Avenir Roman" charset="0"/>
              </a:rPr>
              <a:t>(Set up under other absence) – for use when an employee is fit but not able to work from home e.g. home care, refuse loader and lives with or has caring responsibility for a household member who has been advised by letter from the GP or other health professional to self shield for 12 weeks NHS 111 advice is not required. </a:t>
            </a:r>
          </a:p>
          <a:p>
            <a:r>
              <a:rPr lang="en-GB" sz="1800" kern="1200" dirty="0">
                <a:solidFill>
                  <a:srgbClr val="000000"/>
                </a:solidFill>
                <a:effectLst/>
                <a:latin typeface="Avenir Roman" charset="0"/>
                <a:ea typeface="Avenir Roman" charset="0"/>
                <a:cs typeface="Avenir Roman" charset="0"/>
                <a:sym typeface="Avenir Roman" charset="0"/>
              </a:rPr>
              <a:t> </a:t>
            </a:r>
          </a:p>
          <a:p>
            <a:pPr lvl="0"/>
            <a:r>
              <a:rPr lang="en-GB" sz="1800" b="1" kern="1200" dirty="0">
                <a:solidFill>
                  <a:srgbClr val="000000"/>
                </a:solidFill>
                <a:effectLst/>
                <a:latin typeface="Avenir Roman" charset="0"/>
                <a:ea typeface="Avenir Roman" charset="0"/>
                <a:cs typeface="Avenir Roman" charset="0"/>
                <a:sym typeface="Avenir Roman" charset="0"/>
              </a:rPr>
              <a:t>Coronavirus Self shielding 12 weeks non Homeworking (individual shielding) </a:t>
            </a:r>
            <a:r>
              <a:rPr lang="en-GB" sz="1800" kern="1200" dirty="0">
                <a:solidFill>
                  <a:srgbClr val="000000"/>
                </a:solidFill>
                <a:effectLst/>
                <a:latin typeface="Avenir Roman" charset="0"/>
                <a:ea typeface="Avenir Roman" charset="0"/>
                <a:cs typeface="Avenir Roman" charset="0"/>
                <a:sym typeface="Avenir Roman" charset="0"/>
              </a:rPr>
              <a:t>(Set up under other absence) – for use when an employee is fit but not able to work from home e.g. home care, refuse loader and has been advised by letter from the GP or other health professional to self shield for 12 weeks NHS 111 advice is not required. </a:t>
            </a:r>
          </a:p>
          <a:p>
            <a:r>
              <a:rPr lang="en-GB" sz="1800" kern="1200" dirty="0">
                <a:solidFill>
                  <a:srgbClr val="000000"/>
                </a:solidFill>
                <a:effectLst/>
                <a:latin typeface="Avenir Roman" charset="0"/>
                <a:ea typeface="Avenir Roman" charset="0"/>
                <a:cs typeface="Avenir Roman" charset="0"/>
                <a:sym typeface="Avenir Roman" charset="0"/>
              </a:rPr>
              <a:t> </a:t>
            </a:r>
          </a:p>
          <a:p>
            <a:r>
              <a:rPr lang="en-GB" sz="1800" b="1" kern="1200" dirty="0">
                <a:solidFill>
                  <a:srgbClr val="000000"/>
                </a:solidFill>
                <a:effectLst/>
                <a:latin typeface="Avenir Roman" charset="0"/>
                <a:ea typeface="Avenir Roman" charset="0"/>
                <a:cs typeface="Avenir Roman" charset="0"/>
                <a:sym typeface="Avenir Roman" charset="0"/>
              </a:rPr>
              <a:t>Coronavirus (diagnosed – Home working)</a:t>
            </a:r>
            <a:r>
              <a:rPr lang="en-GB" sz="1800" kern="1200" dirty="0">
                <a:solidFill>
                  <a:srgbClr val="000000"/>
                </a:solidFill>
                <a:effectLst/>
                <a:latin typeface="Avenir Roman" charset="0"/>
                <a:ea typeface="Avenir Roman" charset="0"/>
                <a:cs typeface="Avenir Roman" charset="0"/>
                <a:sym typeface="Avenir Roman" charset="0"/>
              </a:rPr>
              <a:t> (set up under other absence) where an employee has been diagnosed, is fit to work and able to work from home, e.g. business support and has been advised by NHS 111 or an NHS health professional to self-isolate. NHS 111 advice is not required for reporting purposes. </a:t>
            </a:r>
          </a:p>
          <a:p>
            <a:r>
              <a:rPr lang="en-GB" sz="1800" kern="1200" dirty="0">
                <a:solidFill>
                  <a:srgbClr val="000000"/>
                </a:solidFill>
                <a:effectLst/>
                <a:latin typeface="Avenir Roman" charset="0"/>
                <a:ea typeface="Avenir Roman" charset="0"/>
                <a:cs typeface="Avenir Roman" charset="0"/>
                <a:sym typeface="Avenir Roman" charset="0"/>
              </a:rPr>
              <a:t> </a:t>
            </a:r>
          </a:p>
          <a:p>
            <a:pPr lvl="0"/>
            <a:r>
              <a:rPr lang="en-GB" sz="1800" b="1" kern="1200" dirty="0">
                <a:solidFill>
                  <a:srgbClr val="000000"/>
                </a:solidFill>
                <a:effectLst/>
                <a:latin typeface="Avenir Roman" charset="0"/>
                <a:ea typeface="Avenir Roman" charset="0"/>
                <a:cs typeface="Avenir Roman" charset="0"/>
                <a:sym typeface="Avenir Roman" charset="0"/>
              </a:rPr>
              <a:t>Coronavirus (diagnosed – Non home working)</a:t>
            </a:r>
            <a:r>
              <a:rPr lang="en-GB" sz="1800" kern="1200" dirty="0">
                <a:solidFill>
                  <a:srgbClr val="000000"/>
                </a:solidFill>
                <a:effectLst/>
                <a:latin typeface="Avenir Roman" charset="0"/>
                <a:ea typeface="Avenir Roman" charset="0"/>
                <a:cs typeface="Avenir Roman" charset="0"/>
                <a:sym typeface="Avenir Roman" charset="0"/>
              </a:rPr>
              <a:t> (set up under other absence) where an employee has been diagnosed, is fit to work but is unable to work from home, e.g. home care, refuse loader, and has been advised by NHS 111 or an NHS health professional to self-isolate. NHS 111 advice is not required for reporting purposes</a:t>
            </a:r>
          </a:p>
          <a:p>
            <a:endParaRPr lang="en-GB" dirty="0"/>
          </a:p>
        </p:txBody>
      </p:sp>
    </p:spTree>
    <p:extLst>
      <p:ext uri="{BB962C8B-B14F-4D97-AF65-F5344CB8AC3E}">
        <p14:creationId xmlns:p14="http://schemas.microsoft.com/office/powerpoint/2010/main" val="804435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800" kern="1200" dirty="0">
                <a:solidFill>
                  <a:srgbClr val="000000"/>
                </a:solidFill>
                <a:effectLst/>
                <a:latin typeface="Avenir Roman" charset="0"/>
                <a:ea typeface="Avenir Roman" charset="0"/>
                <a:cs typeface="Avenir Roman" charset="0"/>
                <a:sym typeface="Avenir Roman" charset="0"/>
              </a:rPr>
              <a:t>The COVID-19 outbreak has changed the way we work.  Many employees now work at home and many have been redeployed to essential service areas to supplement and support the employees who have been working so hard to maintain services.</a:t>
            </a:r>
          </a:p>
          <a:p>
            <a:pPr fontAlgn="base"/>
            <a:r>
              <a:rPr lang="en-GB" sz="1800" kern="1200" dirty="0">
                <a:solidFill>
                  <a:srgbClr val="000000"/>
                </a:solidFill>
                <a:effectLst/>
                <a:latin typeface="Avenir Roman" charset="0"/>
                <a:ea typeface="Avenir Roman" charset="0"/>
                <a:cs typeface="Avenir Roman" charset="0"/>
                <a:sym typeface="Avenir Roman" charset="0"/>
              </a:rPr>
              <a:t> </a:t>
            </a:r>
          </a:p>
          <a:p>
            <a:pPr fontAlgn="base"/>
            <a:r>
              <a:rPr lang="en-GB" sz="1800" kern="1200" dirty="0">
                <a:solidFill>
                  <a:srgbClr val="000000"/>
                </a:solidFill>
                <a:effectLst/>
                <a:latin typeface="Avenir Roman" charset="0"/>
                <a:ea typeface="Avenir Roman" charset="0"/>
                <a:cs typeface="Avenir Roman" charset="0"/>
                <a:sym typeface="Avenir Roman" charset="0"/>
              </a:rPr>
              <a:t>There are a number of employees who unfortunately have been unable to work either because they have been advised to “shield” for medical reasons, have chronic health issues which make them more vulnerable if they were to contract COVID-19 or live in a household with someone from one of these groups. </a:t>
            </a:r>
          </a:p>
          <a:p>
            <a:pPr fontAlgn="base"/>
            <a:r>
              <a:rPr lang="en-GB" sz="1800" kern="1200" dirty="0">
                <a:solidFill>
                  <a:srgbClr val="000000"/>
                </a:solidFill>
                <a:effectLst/>
                <a:latin typeface="Avenir Roman" charset="0"/>
                <a:ea typeface="Avenir Roman" charset="0"/>
                <a:cs typeface="Avenir Roman" charset="0"/>
                <a:sym typeface="Avenir Roman" charset="0"/>
              </a:rPr>
              <a:t> </a:t>
            </a:r>
          </a:p>
          <a:p>
            <a:pPr fontAlgn="base"/>
            <a:r>
              <a:rPr lang="en-GB" sz="1800" kern="1200" dirty="0">
                <a:solidFill>
                  <a:srgbClr val="000000"/>
                </a:solidFill>
                <a:effectLst/>
                <a:latin typeface="Avenir Roman" charset="0"/>
                <a:ea typeface="Avenir Roman" charset="0"/>
                <a:cs typeface="Avenir Roman" charset="0"/>
                <a:sym typeface="Avenir Roman" charset="0"/>
              </a:rPr>
              <a:t>Now that we are into recovery phase and restarting some of our services this will mean that we will rely more than ever on our workforce to support service delivery.  As more services restart, employees who were redeployed into other areas will have to return to their service.  It is important therefore that we can draw upon the skills, knowledge and experience of the whole workforce including those who up until now have not been working. </a:t>
            </a:r>
          </a:p>
          <a:p>
            <a:r>
              <a:rPr lang="en-GB" sz="1800" kern="1200" dirty="0">
                <a:solidFill>
                  <a:srgbClr val="000000"/>
                </a:solidFill>
                <a:effectLst/>
                <a:latin typeface="Avenir Roman" charset="0"/>
                <a:ea typeface="Avenir Roman" charset="0"/>
                <a:cs typeface="Avenir Roman" charset="0"/>
                <a:sym typeface="Avenir Roman" charset="0"/>
              </a:rPr>
              <a:t> </a:t>
            </a:r>
          </a:p>
          <a:p>
            <a:r>
              <a:rPr lang="en-GB" sz="1800" kern="1200" dirty="0">
                <a:solidFill>
                  <a:srgbClr val="000000"/>
                </a:solidFill>
                <a:effectLst/>
                <a:latin typeface="Avenir Roman" charset="0"/>
                <a:ea typeface="Avenir Roman" charset="0"/>
                <a:cs typeface="Avenir Roman" charset="0"/>
                <a:sym typeface="Avenir Roman" charset="0"/>
              </a:rPr>
              <a:t>Drafted guidance called ‘Supporting staff back to the workplace’ has been developed and I believe is to be considered and agreed any day now by ‘Gold’ we will be asking service managers to review their staffing and identify which group their </a:t>
            </a:r>
            <a:r>
              <a:rPr lang="en-GB" sz="1800" b="1" kern="1200" dirty="0">
                <a:solidFill>
                  <a:srgbClr val="000000"/>
                </a:solidFill>
                <a:effectLst/>
                <a:latin typeface="Avenir Roman" charset="0"/>
                <a:ea typeface="Avenir Roman" charset="0"/>
                <a:cs typeface="Avenir Roman" charset="0"/>
                <a:sym typeface="Avenir Roman" charset="0"/>
              </a:rPr>
              <a:t>non-working</a:t>
            </a:r>
            <a:r>
              <a:rPr lang="en-GB" sz="1800" kern="1200" dirty="0">
                <a:solidFill>
                  <a:srgbClr val="000000"/>
                </a:solidFill>
                <a:effectLst/>
                <a:latin typeface="Avenir Roman" charset="0"/>
                <a:ea typeface="Avenir Roman" charset="0"/>
                <a:cs typeface="Avenir Roman" charset="0"/>
                <a:sym typeface="Avenir Roman" charset="0"/>
              </a:rPr>
              <a:t> employees fall into.  We anticipate that managers will be keeping in touch with these employees so this should be a fairly quick and straightforward task.  Many service managers have already done this via the workforce planning templates which they completed some weeks ago. </a:t>
            </a:r>
          </a:p>
          <a:p>
            <a:r>
              <a:rPr lang="en-GB" sz="1800" kern="1200" dirty="0">
                <a:solidFill>
                  <a:srgbClr val="000000"/>
                </a:solidFill>
                <a:effectLst/>
                <a:latin typeface="Avenir Roman" charset="0"/>
                <a:ea typeface="Avenir Roman" charset="0"/>
                <a:cs typeface="Avenir Roman" charset="0"/>
                <a:sym typeface="Avenir Roman" charset="0"/>
              </a:rPr>
              <a:t>Letters will then be sent to those employees and followed up with calls from HR to discuss further. We will be attempting to establish if they are aware what social distancing measures are in place at their workplace and if they continue to shield what other work could they possibly carry out from home with the view of them being matched to suitable work via the workforce hub.</a:t>
            </a:r>
          </a:p>
          <a:p>
            <a:endParaRPr lang="en-GB" dirty="0"/>
          </a:p>
        </p:txBody>
      </p:sp>
    </p:spTree>
    <p:extLst>
      <p:ext uri="{BB962C8B-B14F-4D97-AF65-F5344CB8AC3E}">
        <p14:creationId xmlns:p14="http://schemas.microsoft.com/office/powerpoint/2010/main" val="2209254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0488" y="744538"/>
            <a:ext cx="6616700" cy="3722687"/>
          </a:xfrm>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34670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9" name="Content Placeholder 8"/>
          <p:cNvSpPr>
            <a:spLocks noGrp="1"/>
          </p:cNvSpPr>
          <p:nvPr>
            <p:ph sz="quarter" idx="10" hasCustomPrompt="1"/>
          </p:nvPr>
        </p:nvSpPr>
        <p:spPr>
          <a:xfrm>
            <a:off x="511909" y="1557340"/>
            <a:ext cx="5140967" cy="4535487"/>
          </a:xfrm>
          <a:prstGeom prst="rect">
            <a:avLst/>
          </a:prstGeom>
        </p:spPr>
        <p:txBody>
          <a:bodyPr/>
          <a:lstStyle>
            <a:lvl1pPr marL="0" indent="0">
              <a:buNone/>
              <a:defRPr sz="2215" baseline="0"/>
            </a:lvl1pPr>
          </a:lstStyle>
          <a:p>
            <a:pPr lvl="0"/>
            <a:r>
              <a:rPr lang="en-US" dirty="0"/>
              <a:t>Welsh Text and Content</a:t>
            </a:r>
          </a:p>
        </p:txBody>
      </p:sp>
      <p:sp>
        <p:nvSpPr>
          <p:cNvPr id="11" name="Content Placeholder 10"/>
          <p:cNvSpPr>
            <a:spLocks noGrp="1"/>
          </p:cNvSpPr>
          <p:nvPr>
            <p:ph sz="quarter" idx="11" hasCustomPrompt="1"/>
          </p:nvPr>
        </p:nvSpPr>
        <p:spPr>
          <a:xfrm>
            <a:off x="6007375" y="1557340"/>
            <a:ext cx="5759939" cy="4535487"/>
          </a:xfrm>
          <a:prstGeom prst="rect">
            <a:avLst/>
          </a:prstGeom>
        </p:spPr>
        <p:txBody>
          <a:bodyPr/>
          <a:lstStyle>
            <a:lvl1pPr marL="0" indent="0">
              <a:buNone/>
              <a:defRPr baseline="0"/>
            </a:lvl1pPr>
          </a:lstStyle>
          <a:p>
            <a:pPr lvl="0"/>
            <a:r>
              <a:rPr lang="en-US" dirty="0"/>
              <a:t>English Text and Content</a:t>
            </a:r>
          </a:p>
        </p:txBody>
      </p:sp>
    </p:spTree>
    <p:extLst>
      <p:ext uri="{BB962C8B-B14F-4D97-AF65-F5344CB8AC3E}">
        <p14:creationId xmlns:p14="http://schemas.microsoft.com/office/powerpoint/2010/main" val="1036750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4395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4.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rgbClr val="FFFFFF"/>
        </a:solidFill>
        <a:effectLst/>
      </p:bgPr>
    </p:bg>
    <p:spTree>
      <p:nvGrpSpPr>
        <p:cNvPr id="1" name=""/>
        <p:cNvGrpSpPr/>
        <p:nvPr/>
      </p:nvGrpSpPr>
      <p:grpSpPr>
        <a:xfrm>
          <a:off x="0" y="0"/>
          <a:ext cx="0" cy="0"/>
          <a:chOff x="0" y="0"/>
          <a:chExt cx="0" cy="0"/>
        </a:xfrm>
      </p:grpSpPr>
      <p:sp>
        <p:nvSpPr>
          <p:cNvPr id="2" name="Rectangle 1"/>
          <p:cNvSpPr/>
          <p:nvPr userDrawn="1"/>
        </p:nvSpPr>
        <p:spPr bwMode="auto">
          <a:xfrm>
            <a:off x="0" y="0"/>
            <a:ext cx="12192000" cy="6858000"/>
          </a:xfrm>
          <a:prstGeom prst="rect">
            <a:avLst/>
          </a:prstGeom>
          <a:solidFill>
            <a:srgbClr val="368FC2"/>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sp>
        <p:nvSpPr>
          <p:cNvPr id="3" name="Rectangle 2"/>
          <p:cNvSpPr/>
          <p:nvPr userDrawn="1"/>
        </p:nvSpPr>
        <p:spPr bwMode="auto">
          <a:xfrm>
            <a:off x="0" y="4330228"/>
            <a:ext cx="12192000" cy="2527772"/>
          </a:xfrm>
          <a:custGeom>
            <a:avLst/>
            <a:gdLst>
              <a:gd name="connsiteX0" fmla="*/ 0 w 12192000"/>
              <a:gd name="connsiteY0" fmla="*/ 0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0 h 1484784"/>
              <a:gd name="connsiteX0" fmla="*/ 0 w 12192000"/>
              <a:gd name="connsiteY0" fmla="*/ 1128713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1128713 h 1484784"/>
              <a:gd name="connsiteX0" fmla="*/ 0 w 12192000"/>
              <a:gd name="connsiteY0" fmla="*/ 2171701 h 2527772"/>
              <a:gd name="connsiteX1" fmla="*/ 12192000 w 12192000"/>
              <a:gd name="connsiteY1" fmla="*/ 0 h 2527772"/>
              <a:gd name="connsiteX2" fmla="*/ 12192000 w 12192000"/>
              <a:gd name="connsiteY2" fmla="*/ 2527772 h 2527772"/>
              <a:gd name="connsiteX3" fmla="*/ 0 w 12192000"/>
              <a:gd name="connsiteY3" fmla="*/ 2527772 h 2527772"/>
              <a:gd name="connsiteX4" fmla="*/ 0 w 12192000"/>
              <a:gd name="connsiteY4" fmla="*/ 2171701 h 2527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527772">
                <a:moveTo>
                  <a:pt x="0" y="2171701"/>
                </a:moveTo>
                <a:lnTo>
                  <a:pt x="12192000" y="0"/>
                </a:lnTo>
                <a:lnTo>
                  <a:pt x="12192000" y="2527772"/>
                </a:lnTo>
                <a:lnTo>
                  <a:pt x="0" y="2527772"/>
                </a:lnTo>
                <a:lnTo>
                  <a:pt x="0" y="2171701"/>
                </a:lnTo>
                <a:close/>
              </a:path>
            </a:pathLst>
          </a:custGeom>
          <a:solidFill>
            <a:srgbClr val="3140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68208" y="4797152"/>
            <a:ext cx="3959352" cy="18013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397230" rtl="0" fontAlgn="base" hangingPunct="0">
        <a:lnSpc>
          <a:spcPct val="120000"/>
        </a:lnSpc>
        <a:spcBef>
          <a:spcPct val="0"/>
        </a:spcBef>
        <a:spcAft>
          <a:spcPct val="0"/>
        </a:spcAft>
        <a:defRPr sz="1939">
          <a:solidFill>
            <a:srgbClr val="FFFFFF"/>
          </a:solidFill>
          <a:latin typeface="+mj-lt"/>
          <a:ea typeface="+mj-ea"/>
          <a:cs typeface="+mj-cs"/>
          <a:sym typeface="Arial" pitchFamily="34" charset="0"/>
        </a:defRPr>
      </a:lvl1pPr>
      <a:lvl2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2pPr>
      <a:lvl3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3pPr>
      <a:lvl4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4pPr>
      <a:lvl5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5pPr>
      <a:lvl6pPr marL="310876"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6pPr>
      <a:lvl7pPr marL="621751"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7pPr>
      <a:lvl8pPr marL="932627"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8pPr>
      <a:lvl9pPr marL="1243502"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9pPr>
    </p:titleStyle>
    <p:bodyStyle>
      <a:lvl1pPr marL="302240"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1pPr>
      <a:lvl2pPr marL="604480"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2pPr>
      <a:lvl3pPr marL="906721"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3pPr>
      <a:lvl4pPr marL="1208961"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4pPr>
      <a:lvl5pPr marL="1511201"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5pPr>
      <a:lvl6pPr marL="1822077"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6pPr>
      <a:lvl7pPr marL="2132953"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7pPr>
      <a:lvl8pPr marL="2443828"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8pPr>
      <a:lvl9pPr marL="2754704"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9pPr>
    </p:bodyStyle>
    <p:otherStyle>
      <a:defPPr>
        <a:defRPr lang="en-US"/>
      </a:defPPr>
      <a:lvl1pPr marL="0" algn="l" defTabSz="621751" rtl="0" eaLnBrk="1" latinLnBrk="0" hangingPunct="1">
        <a:defRPr sz="1200" kern="1200">
          <a:solidFill>
            <a:schemeClr val="tx1"/>
          </a:solidFill>
          <a:latin typeface="+mn-lt"/>
          <a:ea typeface="+mn-ea"/>
          <a:cs typeface="+mn-cs"/>
        </a:defRPr>
      </a:lvl1pPr>
      <a:lvl2pPr marL="310876" algn="l" defTabSz="621751" rtl="0" eaLnBrk="1" latinLnBrk="0" hangingPunct="1">
        <a:defRPr sz="1200" kern="1200">
          <a:solidFill>
            <a:schemeClr val="tx1"/>
          </a:solidFill>
          <a:latin typeface="+mn-lt"/>
          <a:ea typeface="+mn-ea"/>
          <a:cs typeface="+mn-cs"/>
        </a:defRPr>
      </a:lvl2pPr>
      <a:lvl3pPr marL="621751" algn="l" defTabSz="621751" rtl="0" eaLnBrk="1" latinLnBrk="0" hangingPunct="1">
        <a:defRPr sz="1200" kern="1200">
          <a:solidFill>
            <a:schemeClr val="tx1"/>
          </a:solidFill>
          <a:latin typeface="+mn-lt"/>
          <a:ea typeface="+mn-ea"/>
          <a:cs typeface="+mn-cs"/>
        </a:defRPr>
      </a:lvl3pPr>
      <a:lvl4pPr marL="932627" algn="l" defTabSz="621751" rtl="0" eaLnBrk="1" latinLnBrk="0" hangingPunct="1">
        <a:defRPr sz="1200" kern="1200">
          <a:solidFill>
            <a:schemeClr val="tx1"/>
          </a:solidFill>
          <a:latin typeface="+mn-lt"/>
          <a:ea typeface="+mn-ea"/>
          <a:cs typeface="+mn-cs"/>
        </a:defRPr>
      </a:lvl4pPr>
      <a:lvl5pPr marL="1243502" algn="l" defTabSz="621751" rtl="0" eaLnBrk="1" latinLnBrk="0" hangingPunct="1">
        <a:defRPr sz="1200" kern="1200">
          <a:solidFill>
            <a:schemeClr val="tx1"/>
          </a:solidFill>
          <a:latin typeface="+mn-lt"/>
          <a:ea typeface="+mn-ea"/>
          <a:cs typeface="+mn-cs"/>
        </a:defRPr>
      </a:lvl5pPr>
      <a:lvl6pPr marL="1554379" algn="l" defTabSz="621751" rtl="0" eaLnBrk="1" latinLnBrk="0" hangingPunct="1">
        <a:defRPr sz="1200" kern="1200">
          <a:solidFill>
            <a:schemeClr val="tx1"/>
          </a:solidFill>
          <a:latin typeface="+mn-lt"/>
          <a:ea typeface="+mn-ea"/>
          <a:cs typeface="+mn-cs"/>
        </a:defRPr>
      </a:lvl6pPr>
      <a:lvl7pPr marL="1865254" algn="l" defTabSz="621751" rtl="0" eaLnBrk="1" latinLnBrk="0" hangingPunct="1">
        <a:defRPr sz="1200" kern="1200">
          <a:solidFill>
            <a:schemeClr val="tx1"/>
          </a:solidFill>
          <a:latin typeface="+mn-lt"/>
          <a:ea typeface="+mn-ea"/>
          <a:cs typeface="+mn-cs"/>
        </a:defRPr>
      </a:lvl7pPr>
      <a:lvl8pPr marL="2176130" algn="l" defTabSz="621751" rtl="0" eaLnBrk="1" latinLnBrk="0" hangingPunct="1">
        <a:defRPr sz="1200" kern="1200">
          <a:solidFill>
            <a:schemeClr val="tx1"/>
          </a:solidFill>
          <a:latin typeface="+mn-lt"/>
          <a:ea typeface="+mn-ea"/>
          <a:cs typeface="+mn-cs"/>
        </a:defRPr>
      </a:lvl8pPr>
      <a:lvl9pPr marL="2487005" algn="l" defTabSz="621751" rtl="0" eaLnBrk="1" latinLnBrk="0" hangingPunct="1">
        <a:defRPr sz="1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15087" y="6146368"/>
            <a:ext cx="2030180" cy="667008"/>
          </a:xfrm>
          <a:prstGeom prst="rect">
            <a:avLst/>
          </a:prstGeom>
        </p:spPr>
      </p:pic>
      <p:sp>
        <p:nvSpPr>
          <p:cNvPr id="7" name="Rectangle 2"/>
          <p:cNvSpPr/>
          <p:nvPr userDrawn="1"/>
        </p:nvSpPr>
        <p:spPr bwMode="auto">
          <a:xfrm>
            <a:off x="0" y="5844703"/>
            <a:ext cx="12192000" cy="1013297"/>
          </a:xfrm>
          <a:custGeom>
            <a:avLst/>
            <a:gdLst>
              <a:gd name="connsiteX0" fmla="*/ 0 w 12192000"/>
              <a:gd name="connsiteY0" fmla="*/ 0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0 h 1484784"/>
              <a:gd name="connsiteX0" fmla="*/ 0 w 12192000"/>
              <a:gd name="connsiteY0" fmla="*/ 1128713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1128713 h 1484784"/>
              <a:gd name="connsiteX0" fmla="*/ 0 w 12192000"/>
              <a:gd name="connsiteY0" fmla="*/ 2171701 h 2527772"/>
              <a:gd name="connsiteX1" fmla="*/ 12192000 w 12192000"/>
              <a:gd name="connsiteY1" fmla="*/ 0 h 2527772"/>
              <a:gd name="connsiteX2" fmla="*/ 12192000 w 12192000"/>
              <a:gd name="connsiteY2" fmla="*/ 2527772 h 2527772"/>
              <a:gd name="connsiteX3" fmla="*/ 0 w 12192000"/>
              <a:gd name="connsiteY3" fmla="*/ 2527772 h 2527772"/>
              <a:gd name="connsiteX4" fmla="*/ 0 w 12192000"/>
              <a:gd name="connsiteY4" fmla="*/ 2171701 h 2527772"/>
              <a:gd name="connsiteX0" fmla="*/ 0 w 12206287"/>
              <a:gd name="connsiteY0" fmla="*/ 742951 h 1099022"/>
              <a:gd name="connsiteX1" fmla="*/ 12206287 w 12206287"/>
              <a:gd name="connsiteY1" fmla="*/ 0 h 1099022"/>
              <a:gd name="connsiteX2" fmla="*/ 12192000 w 12206287"/>
              <a:gd name="connsiteY2" fmla="*/ 1099022 h 1099022"/>
              <a:gd name="connsiteX3" fmla="*/ 0 w 12206287"/>
              <a:gd name="connsiteY3" fmla="*/ 1099022 h 1099022"/>
              <a:gd name="connsiteX4" fmla="*/ 0 w 12206287"/>
              <a:gd name="connsiteY4" fmla="*/ 742951 h 1099022"/>
              <a:gd name="connsiteX0" fmla="*/ 0 w 12206287"/>
              <a:gd name="connsiteY0" fmla="*/ 957263 h 1099022"/>
              <a:gd name="connsiteX1" fmla="*/ 12206287 w 12206287"/>
              <a:gd name="connsiteY1" fmla="*/ 0 h 1099022"/>
              <a:gd name="connsiteX2" fmla="*/ 12192000 w 12206287"/>
              <a:gd name="connsiteY2" fmla="*/ 1099022 h 1099022"/>
              <a:gd name="connsiteX3" fmla="*/ 0 w 12206287"/>
              <a:gd name="connsiteY3" fmla="*/ 1099022 h 1099022"/>
              <a:gd name="connsiteX4" fmla="*/ 0 w 12206287"/>
              <a:gd name="connsiteY4" fmla="*/ 957263 h 1099022"/>
              <a:gd name="connsiteX0" fmla="*/ 0 w 12192000"/>
              <a:gd name="connsiteY0" fmla="*/ 871538 h 1013297"/>
              <a:gd name="connsiteX1" fmla="*/ 12191999 w 12192000"/>
              <a:gd name="connsiteY1" fmla="*/ 0 h 1013297"/>
              <a:gd name="connsiteX2" fmla="*/ 12192000 w 12192000"/>
              <a:gd name="connsiteY2" fmla="*/ 1013297 h 1013297"/>
              <a:gd name="connsiteX3" fmla="*/ 0 w 12192000"/>
              <a:gd name="connsiteY3" fmla="*/ 1013297 h 1013297"/>
              <a:gd name="connsiteX4" fmla="*/ 0 w 12192000"/>
              <a:gd name="connsiteY4" fmla="*/ 871538 h 1013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1013297">
                <a:moveTo>
                  <a:pt x="0" y="871538"/>
                </a:moveTo>
                <a:lnTo>
                  <a:pt x="12191999" y="0"/>
                </a:lnTo>
                <a:cubicBezTo>
                  <a:pt x="12191999" y="337766"/>
                  <a:pt x="12192000" y="675531"/>
                  <a:pt x="12192000" y="1013297"/>
                </a:cubicBezTo>
                <a:lnTo>
                  <a:pt x="0" y="1013297"/>
                </a:lnTo>
                <a:lnTo>
                  <a:pt x="0" y="871538"/>
                </a:lnTo>
                <a:close/>
              </a:path>
            </a:pathLst>
          </a:custGeom>
          <a:solidFill>
            <a:srgbClr val="3140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sp>
        <p:nvSpPr>
          <p:cNvPr id="8" name="Rectangle 7"/>
          <p:cNvSpPr/>
          <p:nvPr userDrawn="1"/>
        </p:nvSpPr>
        <p:spPr bwMode="auto">
          <a:xfrm>
            <a:off x="0" y="0"/>
            <a:ext cx="12192000" cy="764704"/>
          </a:xfrm>
          <a:prstGeom prst="rect">
            <a:avLst/>
          </a:prstGeom>
          <a:solidFill>
            <a:srgbClr val="3140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270692" y="5949280"/>
            <a:ext cx="1656867" cy="753817"/>
          </a:xfrm>
          <a:prstGeom prst="rect">
            <a:avLst/>
          </a:prstGeom>
        </p:spPr>
      </p:pic>
    </p:spTree>
    <p:extLst>
      <p:ext uri="{BB962C8B-B14F-4D97-AF65-F5344CB8AC3E}">
        <p14:creationId xmlns:p14="http://schemas.microsoft.com/office/powerpoint/2010/main" val="1233072764"/>
      </p:ext>
    </p:extLst>
  </p:cSld>
  <p:clrMap bg1="lt1" tx1="dk1" bg2="lt2" tx2="dk2" accent1="accent1" accent2="accent2" accent3="accent3" accent4="accent4" accent5="accent5" accent6="accent6" hlink="hlink" folHlink="folHlink"/>
  <p:sldLayoutIdLst>
    <p:sldLayoutId id="2147483657" r:id="rId1"/>
  </p:sldLayoutIdLst>
  <p:txStyles>
    <p:titleStyle>
      <a:lvl1pPr algn="l" defTabSz="844083" rtl="0" eaLnBrk="1" latinLnBrk="0" hangingPunct="1">
        <a:lnSpc>
          <a:spcPct val="90000"/>
        </a:lnSpc>
        <a:spcBef>
          <a:spcPct val="0"/>
        </a:spcBef>
        <a:buNone/>
        <a:defRPr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a:buChar char="•"/>
        <a:defRPr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a:buChar char="•"/>
        <a:defRPr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a:buChar char="•"/>
        <a:defRPr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Rectangle 3"/>
          <p:cNvSpPr/>
          <p:nvPr userDrawn="1"/>
        </p:nvSpPr>
        <p:spPr bwMode="auto">
          <a:xfrm>
            <a:off x="0" y="0"/>
            <a:ext cx="12192000" cy="6858000"/>
          </a:xfrm>
          <a:prstGeom prst="rect">
            <a:avLst/>
          </a:prstGeom>
          <a:solidFill>
            <a:srgbClr val="368FC2"/>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sp>
        <p:nvSpPr>
          <p:cNvPr id="7" name="Rectangle 2"/>
          <p:cNvSpPr/>
          <p:nvPr userDrawn="1"/>
        </p:nvSpPr>
        <p:spPr bwMode="auto">
          <a:xfrm>
            <a:off x="0" y="4330228"/>
            <a:ext cx="12192000" cy="2527772"/>
          </a:xfrm>
          <a:custGeom>
            <a:avLst/>
            <a:gdLst>
              <a:gd name="connsiteX0" fmla="*/ 0 w 12192000"/>
              <a:gd name="connsiteY0" fmla="*/ 0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0 h 1484784"/>
              <a:gd name="connsiteX0" fmla="*/ 0 w 12192000"/>
              <a:gd name="connsiteY0" fmla="*/ 1128713 h 1484784"/>
              <a:gd name="connsiteX1" fmla="*/ 12192000 w 12192000"/>
              <a:gd name="connsiteY1" fmla="*/ 0 h 1484784"/>
              <a:gd name="connsiteX2" fmla="*/ 12192000 w 12192000"/>
              <a:gd name="connsiteY2" fmla="*/ 1484784 h 1484784"/>
              <a:gd name="connsiteX3" fmla="*/ 0 w 12192000"/>
              <a:gd name="connsiteY3" fmla="*/ 1484784 h 1484784"/>
              <a:gd name="connsiteX4" fmla="*/ 0 w 12192000"/>
              <a:gd name="connsiteY4" fmla="*/ 1128713 h 1484784"/>
              <a:gd name="connsiteX0" fmla="*/ 0 w 12192000"/>
              <a:gd name="connsiteY0" fmla="*/ 2171701 h 2527772"/>
              <a:gd name="connsiteX1" fmla="*/ 12192000 w 12192000"/>
              <a:gd name="connsiteY1" fmla="*/ 0 h 2527772"/>
              <a:gd name="connsiteX2" fmla="*/ 12192000 w 12192000"/>
              <a:gd name="connsiteY2" fmla="*/ 2527772 h 2527772"/>
              <a:gd name="connsiteX3" fmla="*/ 0 w 12192000"/>
              <a:gd name="connsiteY3" fmla="*/ 2527772 h 2527772"/>
              <a:gd name="connsiteX4" fmla="*/ 0 w 12192000"/>
              <a:gd name="connsiteY4" fmla="*/ 2171701 h 25277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2527772">
                <a:moveTo>
                  <a:pt x="0" y="2171701"/>
                </a:moveTo>
                <a:lnTo>
                  <a:pt x="12192000" y="0"/>
                </a:lnTo>
                <a:lnTo>
                  <a:pt x="12192000" y="2527772"/>
                </a:lnTo>
                <a:lnTo>
                  <a:pt x="0" y="2527772"/>
                </a:lnTo>
                <a:lnTo>
                  <a:pt x="0" y="2171701"/>
                </a:lnTo>
                <a:close/>
              </a:path>
            </a:pathLst>
          </a:custGeom>
          <a:solidFill>
            <a:srgbClr val="31408B"/>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3600" b="0" i="0" u="none" strike="noStrike" cap="none" normalizeH="0" baseline="0">
              <a:ln>
                <a:noFill/>
              </a:ln>
              <a:solidFill>
                <a:srgbClr val="000000"/>
              </a:solidFill>
              <a:effectLst/>
              <a:latin typeface="Helvetica Light" charset="0"/>
              <a:ea typeface="Helvetica Light" charset="0"/>
              <a:cs typeface="Helvetica Light" charset="0"/>
              <a:sym typeface="Helvetica Light" charset="0"/>
            </a:endParaRP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68208" y="4797152"/>
            <a:ext cx="3959352" cy="1801368"/>
          </a:xfrm>
          <a:prstGeom prst="rect">
            <a:avLst/>
          </a:prstGeom>
        </p:spPr>
      </p:pic>
    </p:spTree>
    <p:extLst>
      <p:ext uri="{BB962C8B-B14F-4D97-AF65-F5344CB8AC3E}">
        <p14:creationId xmlns:p14="http://schemas.microsoft.com/office/powerpoint/2010/main" val="771231942"/>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844083" rtl="0" eaLnBrk="1" latinLnBrk="0" hangingPunct="1">
        <a:lnSpc>
          <a:spcPct val="90000"/>
        </a:lnSpc>
        <a:spcBef>
          <a:spcPct val="0"/>
        </a:spcBef>
        <a:buNone/>
        <a:defRPr sz="4062" kern="1200">
          <a:solidFill>
            <a:schemeClr val="tx1"/>
          </a:solidFill>
          <a:latin typeface="+mj-lt"/>
          <a:ea typeface="+mj-ea"/>
          <a:cs typeface="+mj-cs"/>
        </a:defRPr>
      </a:lvl1pPr>
    </p:titleStyle>
    <p:bodyStyle>
      <a:lvl1pPr marL="211021" indent="-211021" algn="l" defTabSz="844083" rtl="0" eaLnBrk="1" latinLnBrk="0" hangingPunct="1">
        <a:lnSpc>
          <a:spcPct val="90000"/>
        </a:lnSpc>
        <a:spcBef>
          <a:spcPts val="923"/>
        </a:spcBef>
        <a:buFont typeface="Arial"/>
        <a:buChar char="•"/>
        <a:defRPr sz="2585" kern="1200">
          <a:solidFill>
            <a:schemeClr val="tx1"/>
          </a:solidFill>
          <a:latin typeface="+mn-lt"/>
          <a:ea typeface="+mn-ea"/>
          <a:cs typeface="+mn-cs"/>
        </a:defRPr>
      </a:lvl1pPr>
      <a:lvl2pPr marL="633062" indent="-211021" algn="l" defTabSz="844083" rtl="0" eaLnBrk="1" latinLnBrk="0" hangingPunct="1">
        <a:lnSpc>
          <a:spcPct val="90000"/>
        </a:lnSpc>
        <a:spcBef>
          <a:spcPts val="462"/>
        </a:spcBef>
        <a:buFont typeface="Arial"/>
        <a:buChar char="•"/>
        <a:defRPr sz="2215" kern="1200">
          <a:solidFill>
            <a:schemeClr val="tx1"/>
          </a:solidFill>
          <a:latin typeface="+mn-lt"/>
          <a:ea typeface="+mn-ea"/>
          <a:cs typeface="+mn-cs"/>
        </a:defRPr>
      </a:lvl2pPr>
      <a:lvl3pPr marL="1055103" indent="-211021" algn="l" defTabSz="844083" rtl="0" eaLnBrk="1" latinLnBrk="0" hangingPunct="1">
        <a:lnSpc>
          <a:spcPct val="90000"/>
        </a:lnSpc>
        <a:spcBef>
          <a:spcPts val="462"/>
        </a:spcBef>
        <a:buFont typeface="Arial"/>
        <a:buChar char="•"/>
        <a:defRPr sz="1846" kern="1200">
          <a:solidFill>
            <a:schemeClr val="tx1"/>
          </a:solidFill>
          <a:latin typeface="+mn-lt"/>
          <a:ea typeface="+mn-ea"/>
          <a:cs typeface="+mn-cs"/>
        </a:defRPr>
      </a:lvl3pPr>
      <a:lvl4pPr marL="1477145"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4pPr>
      <a:lvl5pPr marL="1899186"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5pPr>
      <a:lvl6pPr marL="2321227"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6pPr>
      <a:lvl7pPr marL="2743269"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7pPr>
      <a:lvl8pPr marL="3165310"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8pPr>
      <a:lvl9pPr marL="3587351" indent="-211021" algn="l" defTabSz="844083" rtl="0" eaLnBrk="1" latinLnBrk="0" hangingPunct="1">
        <a:lnSpc>
          <a:spcPct val="90000"/>
        </a:lnSpc>
        <a:spcBef>
          <a:spcPts val="462"/>
        </a:spcBef>
        <a:buFont typeface="Arial"/>
        <a:buChar char="•"/>
        <a:defRPr sz="1662" kern="1200">
          <a:solidFill>
            <a:schemeClr val="tx1"/>
          </a:solidFill>
          <a:latin typeface="+mn-lt"/>
          <a:ea typeface="+mn-ea"/>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512B315C-E637-2546-B62B-1E1A214C639E}"/>
              </a:ext>
            </a:extLst>
          </p:cNvPr>
          <p:cNvSpPr/>
          <p:nvPr/>
        </p:nvSpPr>
        <p:spPr bwMode="auto">
          <a:xfrm>
            <a:off x="-536" y="813804"/>
            <a:ext cx="7512016" cy="471924"/>
          </a:xfrm>
          <a:prstGeom prst="rect">
            <a:avLst/>
          </a:prstGeom>
          <a:solidFill>
            <a:srgbClr val="0D69AF"/>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r>
              <a:rPr lang="en-GB" sz="2000" b="1" kern="0" dirty="0">
                <a:latin typeface="Arial" panose="020B0604020202020204" pitchFamily="34" charset="0"/>
                <a:cs typeface="Arial" panose="020B0604020202020204" pitchFamily="34" charset="0"/>
              </a:rPr>
              <a:t>Environment People Managers Event – 17</a:t>
            </a:r>
            <a:r>
              <a:rPr lang="en-GB" sz="2000" b="1" kern="0" baseline="30000" dirty="0">
                <a:latin typeface="Arial" panose="020B0604020202020204" pitchFamily="34" charset="0"/>
                <a:cs typeface="Arial" panose="020B0604020202020204" pitchFamily="34" charset="0"/>
              </a:rPr>
              <a:t>th</a:t>
            </a:r>
            <a:r>
              <a:rPr lang="en-GB" sz="2000" b="1" kern="0" dirty="0">
                <a:latin typeface="Arial" panose="020B0604020202020204" pitchFamily="34" charset="0"/>
                <a:cs typeface="Arial" panose="020B0604020202020204" pitchFamily="34" charset="0"/>
              </a:rPr>
              <a:t> June </a:t>
            </a:r>
            <a:r>
              <a:rPr lang="en-GB" sz="2400" b="1" kern="0" dirty="0">
                <a:latin typeface="Arial" panose="020B0604020202020204" pitchFamily="34" charset="0"/>
                <a:cs typeface="Arial" panose="020B0604020202020204" pitchFamily="34" charset="0"/>
              </a:rPr>
              <a:t>2020</a:t>
            </a:r>
            <a:endParaRPr lang="en-US" sz="2400" b="1" kern="0" dirty="0">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4A7AA613-017C-464A-BF85-21E8AA0EFFD5}"/>
              </a:ext>
            </a:extLst>
          </p:cNvPr>
          <p:cNvSpPr txBox="1">
            <a:spLocks/>
          </p:cNvSpPr>
          <p:nvPr/>
        </p:nvSpPr>
        <p:spPr>
          <a:xfrm>
            <a:off x="520592" y="476672"/>
            <a:ext cx="8421067" cy="864096"/>
          </a:xfrm>
          <a:prstGeom prst="rect">
            <a:avLst/>
          </a:prstGeom>
        </p:spPr>
        <p:txBody>
          <a:bodyPr/>
          <a:lstStyle>
            <a:lvl1pPr algn="l" defTabSz="397230" rtl="0" fontAlgn="base" hangingPunct="0">
              <a:lnSpc>
                <a:spcPct val="120000"/>
              </a:lnSpc>
              <a:spcBef>
                <a:spcPct val="0"/>
              </a:spcBef>
              <a:spcAft>
                <a:spcPct val="0"/>
              </a:spcAft>
              <a:defRPr sz="1939">
                <a:solidFill>
                  <a:srgbClr val="FFFFFF"/>
                </a:solidFill>
                <a:latin typeface="+mj-lt"/>
                <a:ea typeface="+mj-ea"/>
                <a:cs typeface="+mj-cs"/>
                <a:sym typeface="Arial" pitchFamily="34" charset="0"/>
              </a:defRPr>
            </a:lvl1pPr>
            <a:lvl2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2pPr>
            <a:lvl3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3pPr>
            <a:lvl4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4pPr>
            <a:lvl5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5pPr>
            <a:lvl6pPr marL="310876"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6pPr>
            <a:lvl7pPr marL="621751"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7pPr>
            <a:lvl8pPr marL="932627"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8pPr>
            <a:lvl9pPr marL="1243502"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9pPr>
          </a:lstStyle>
          <a:p>
            <a:endParaRPr lang="en-GB" sz="4800" b="1" kern="0" dirty="0">
              <a:latin typeface="Arial" panose="020B0604020202020204" pitchFamily="34" charset="0"/>
              <a:cs typeface="Arial" panose="020B0604020202020204" pitchFamily="34" charset="0"/>
            </a:endParaRPr>
          </a:p>
        </p:txBody>
      </p:sp>
      <p:sp>
        <p:nvSpPr>
          <p:cNvPr id="11" name="Rectangle 10">
            <a:extLst>
              <a:ext uri="{FF2B5EF4-FFF2-40B4-BE49-F238E27FC236}">
                <a16:creationId xmlns:a16="http://schemas.microsoft.com/office/drawing/2014/main" id="{3BDAD005-806C-BA4A-AD93-A5914B1CC467}"/>
              </a:ext>
            </a:extLst>
          </p:cNvPr>
          <p:cNvSpPr/>
          <p:nvPr/>
        </p:nvSpPr>
        <p:spPr bwMode="auto">
          <a:xfrm>
            <a:off x="-537" y="2945864"/>
            <a:ext cx="8421067" cy="471924"/>
          </a:xfrm>
          <a:prstGeom prst="rect">
            <a:avLst/>
          </a:prstGeom>
          <a:solidFill>
            <a:srgbClr val="236AA7"/>
          </a:solidFill>
          <a:ln w="25400" cap="flat" cmpd="sng" algn="ctr">
            <a:noFill/>
            <a:prstDash val="solid"/>
            <a:miter lim="0"/>
            <a:headEnd type="none" w="med" len="med"/>
            <a:tailEnd type="none" w="med" len="med"/>
          </a:ln>
          <a:effectLst/>
        </p:spPr>
        <p:txBody>
          <a:bodyPr vert="horz" wrap="square" lIns="50800" tIns="50800" rIns="50800" bIns="50800" numCol="1" rtlCol="0" anchor="ctr" anchorCtr="0" compatLnSpc="1">
            <a:prstTxWarp prst="textNoShape">
              <a:avLst/>
            </a:prstTxWarp>
            <a:spAutoFit/>
          </a:bodyPr>
          <a:lstStyle/>
          <a:p>
            <a:pPr marL="0" marR="0" indent="0" algn="ctr" defTabSz="584200" rtl="0" eaLnBrk="1"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rgbClr val="000000"/>
              </a:solidFill>
              <a:effectLst/>
              <a:highlight>
                <a:srgbClr val="31408B"/>
              </a:highlight>
              <a:latin typeface="Helvetica Light" charset="0"/>
              <a:ea typeface="Helvetica Light" charset="0"/>
              <a:cs typeface="Helvetica Light" charset="0"/>
              <a:sym typeface="Helvetica Light" charset="0"/>
            </a:endParaRPr>
          </a:p>
        </p:txBody>
      </p:sp>
      <p:sp>
        <p:nvSpPr>
          <p:cNvPr id="12" name="Text Placeholder 3">
            <a:extLst>
              <a:ext uri="{FF2B5EF4-FFF2-40B4-BE49-F238E27FC236}">
                <a16:creationId xmlns:a16="http://schemas.microsoft.com/office/drawing/2014/main" id="{97DF8053-AF68-3941-A59F-C65A93575B13}"/>
              </a:ext>
            </a:extLst>
          </p:cNvPr>
          <p:cNvSpPr txBox="1">
            <a:spLocks/>
          </p:cNvSpPr>
          <p:nvPr/>
        </p:nvSpPr>
        <p:spPr>
          <a:xfrm>
            <a:off x="410717" y="1484784"/>
            <a:ext cx="8421067" cy="720725"/>
          </a:xfrm>
          <a:prstGeom prst="rect">
            <a:avLst/>
          </a:prstGeom>
        </p:spPr>
        <p:txBody>
          <a:bodyPr/>
          <a:lstStyle>
            <a:lvl1pPr marL="302240"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1pPr>
            <a:lvl2pPr marL="604480"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2pPr>
            <a:lvl3pPr marL="906721"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3pPr>
            <a:lvl4pPr marL="1208961"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4pPr>
            <a:lvl5pPr marL="1511201"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5pPr>
            <a:lvl6pPr marL="1822077"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6pPr>
            <a:lvl7pPr marL="2132953"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7pPr>
            <a:lvl8pPr marL="2443828"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8pPr>
            <a:lvl9pPr marL="2754704" indent="-302240" algn="l" defTabSz="397230" rtl="0" fontAlgn="base" hangingPunct="0">
              <a:spcBef>
                <a:spcPts val="2856"/>
              </a:spcBef>
              <a:spcAft>
                <a:spcPct val="0"/>
              </a:spcAft>
              <a:buSzPct val="75000"/>
              <a:buChar char="•"/>
              <a:defRPr sz="2492">
                <a:solidFill>
                  <a:srgbClr val="000000"/>
                </a:solidFill>
                <a:latin typeface="+mn-lt"/>
                <a:ea typeface="+mn-ea"/>
                <a:cs typeface="+mn-cs"/>
                <a:sym typeface="Helvetica Light" charset="0"/>
              </a:defRPr>
            </a:lvl9pPr>
          </a:lstStyle>
          <a:p>
            <a:pPr marL="0" indent="0">
              <a:buNone/>
            </a:pPr>
            <a:r>
              <a:rPr lang="en-US" dirty="0">
                <a:solidFill>
                  <a:schemeClr val="bg1"/>
                </a:solidFill>
                <a:latin typeface="+mj-lt"/>
              </a:rPr>
              <a:t>Recording Covid-19 Related </a:t>
            </a:r>
            <a:r>
              <a:rPr lang="en-US" sz="2400" dirty="0">
                <a:solidFill>
                  <a:schemeClr val="bg1"/>
                </a:solidFill>
                <a:latin typeface="+mj-lt"/>
              </a:rPr>
              <a:t>Absence</a:t>
            </a:r>
            <a:r>
              <a:rPr lang="en-US" dirty="0">
                <a:solidFill>
                  <a:schemeClr val="bg1"/>
                </a:solidFill>
                <a:latin typeface="+mj-lt"/>
              </a:rPr>
              <a:t> </a:t>
            </a:r>
            <a:endParaRPr lang="en-US" sz="2800" kern="0" dirty="0">
              <a:solidFill>
                <a:schemeClr val="bg1"/>
              </a:solidFill>
              <a:latin typeface="+mj-lt"/>
              <a:cs typeface="Arial" panose="020B0604020202020204" pitchFamily="34" charset="0"/>
            </a:endParaRPr>
          </a:p>
          <a:p>
            <a:pPr marL="0" indent="0">
              <a:buNone/>
            </a:pPr>
            <a:endParaRPr lang="cy-GB" sz="2000" b="1" kern="0" dirty="0">
              <a:solidFill>
                <a:schemeClr val="tx1"/>
              </a:solidFill>
              <a:latin typeface="Arial" panose="020B0604020202020204" pitchFamily="34" charset="0"/>
              <a:cs typeface="Arial" panose="020B0604020202020204" pitchFamily="34" charset="0"/>
            </a:endParaRPr>
          </a:p>
          <a:p>
            <a:pPr marL="0" indent="0">
              <a:buNone/>
            </a:pPr>
            <a:r>
              <a:rPr lang="cy-GB" sz="2000" b="1" kern="0" dirty="0">
                <a:solidFill>
                  <a:schemeClr val="tx1"/>
                </a:solidFill>
                <a:latin typeface="Arial" panose="020B0604020202020204" pitchFamily="34" charset="0"/>
                <a:cs typeface="Arial" panose="020B0604020202020204" pitchFamily="34" charset="0"/>
              </a:rPr>
              <a:t>Digwyddiad rheolwyr yr amgylchedd pobl – 17eg Mehefin 2020</a:t>
            </a:r>
            <a:endParaRPr lang="en-US" sz="2000" b="1" kern="0" dirty="0">
              <a:solidFill>
                <a:schemeClr val="tx1"/>
              </a:solidFill>
              <a:latin typeface="Arial" panose="020B0604020202020204" pitchFamily="34" charset="0"/>
              <a:cs typeface="Arial" panose="020B0604020202020204" pitchFamily="34" charset="0"/>
            </a:endParaRPr>
          </a:p>
        </p:txBody>
      </p:sp>
      <p:sp>
        <p:nvSpPr>
          <p:cNvPr id="15" name="Title 1">
            <a:extLst>
              <a:ext uri="{FF2B5EF4-FFF2-40B4-BE49-F238E27FC236}">
                <a16:creationId xmlns:a16="http://schemas.microsoft.com/office/drawing/2014/main" id="{A8D91B41-A7C8-EF45-989C-1EEF67863459}"/>
              </a:ext>
            </a:extLst>
          </p:cNvPr>
          <p:cNvSpPr txBox="1">
            <a:spLocks/>
          </p:cNvSpPr>
          <p:nvPr/>
        </p:nvSpPr>
        <p:spPr>
          <a:xfrm>
            <a:off x="551384" y="2277517"/>
            <a:ext cx="8421067" cy="864096"/>
          </a:xfrm>
          <a:prstGeom prst="rect">
            <a:avLst/>
          </a:prstGeom>
        </p:spPr>
        <p:txBody>
          <a:bodyPr/>
          <a:lstStyle>
            <a:lvl1pPr algn="l" defTabSz="430322" rtl="0" fontAlgn="base" hangingPunct="0">
              <a:lnSpc>
                <a:spcPct val="120000"/>
              </a:lnSpc>
              <a:spcBef>
                <a:spcPct val="0"/>
              </a:spcBef>
              <a:spcAft>
                <a:spcPct val="0"/>
              </a:spcAft>
              <a:defRPr sz="2100">
                <a:solidFill>
                  <a:srgbClr val="FFFFFF"/>
                </a:solidFill>
                <a:latin typeface="+mj-lt"/>
                <a:ea typeface="+mj-ea"/>
                <a:cs typeface="+mj-cs"/>
                <a:sym typeface="Arial" pitchFamily="34" charset="0"/>
              </a:defRPr>
            </a:lvl1pPr>
            <a:lvl2pPr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2pPr>
            <a:lvl3pPr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3pPr>
            <a:lvl4pPr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4pPr>
            <a:lvl5pPr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5pPr>
            <a:lvl6pPr marL="336774"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6pPr>
            <a:lvl7pPr marL="673547"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7pPr>
            <a:lvl8pPr marL="1010321"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8pPr>
            <a:lvl9pPr marL="1347094" algn="l" defTabSz="430322" rtl="0" fontAlgn="base" hangingPunct="0">
              <a:lnSpc>
                <a:spcPct val="120000"/>
              </a:lnSpc>
              <a:spcBef>
                <a:spcPct val="0"/>
              </a:spcBef>
              <a:spcAft>
                <a:spcPct val="0"/>
              </a:spcAft>
              <a:defRPr sz="2100">
                <a:solidFill>
                  <a:srgbClr val="FFFFFF"/>
                </a:solidFill>
                <a:latin typeface="Arial" pitchFamily="34" charset="0"/>
                <a:cs typeface="Arial" pitchFamily="34" charset="0"/>
                <a:sym typeface="Arial" pitchFamily="34" charset="0"/>
              </a:defRPr>
            </a:lvl9pPr>
          </a:lstStyle>
          <a:p>
            <a:endParaRPr lang="en-US" sz="2400" b="1" kern="0" dirty="0">
              <a:latin typeface="Arial" panose="020B0604020202020204" pitchFamily="34" charset="0"/>
              <a:cs typeface="Arial" panose="020B0604020202020204" pitchFamily="34" charset="0"/>
            </a:endParaRPr>
          </a:p>
        </p:txBody>
      </p:sp>
      <p:sp>
        <p:nvSpPr>
          <p:cNvPr id="16" name="Text Placeholder 3">
            <a:extLst>
              <a:ext uri="{FF2B5EF4-FFF2-40B4-BE49-F238E27FC236}">
                <a16:creationId xmlns:a16="http://schemas.microsoft.com/office/drawing/2014/main" id="{36297BD2-F9A6-7040-8DBA-13218E275946}"/>
              </a:ext>
            </a:extLst>
          </p:cNvPr>
          <p:cNvSpPr txBox="1">
            <a:spLocks/>
          </p:cNvSpPr>
          <p:nvPr/>
        </p:nvSpPr>
        <p:spPr>
          <a:xfrm>
            <a:off x="410716" y="3384282"/>
            <a:ext cx="8493595" cy="1246495"/>
          </a:xfrm>
          <a:prstGeom prst="rect">
            <a:avLst/>
          </a:prstGeom>
        </p:spPr>
        <p:txBody>
          <a:bodyPr/>
          <a:lstStyle>
            <a:lvl1pPr marL="327419" indent="-327419" algn="l" defTabSz="430322" rtl="0" fontAlgn="base" hangingPunct="0">
              <a:spcBef>
                <a:spcPts val="3094"/>
              </a:spcBef>
              <a:spcAft>
                <a:spcPct val="0"/>
              </a:spcAft>
              <a:buSzPct val="75000"/>
              <a:buChar char="•"/>
              <a:defRPr sz="2700">
                <a:solidFill>
                  <a:srgbClr val="000000"/>
                </a:solidFill>
                <a:latin typeface="+mn-lt"/>
                <a:ea typeface="+mn-ea"/>
                <a:cs typeface="+mn-cs"/>
                <a:sym typeface="Helvetica Light" charset="0"/>
              </a:defRPr>
            </a:lvl1pPr>
            <a:lvl2pPr marL="654837" indent="-327419" algn="l" defTabSz="430322" rtl="0" fontAlgn="base" hangingPunct="0">
              <a:spcBef>
                <a:spcPts val="3094"/>
              </a:spcBef>
              <a:spcAft>
                <a:spcPct val="0"/>
              </a:spcAft>
              <a:buSzPct val="75000"/>
              <a:buChar char="•"/>
              <a:defRPr sz="2700">
                <a:solidFill>
                  <a:srgbClr val="000000"/>
                </a:solidFill>
                <a:latin typeface="+mn-lt"/>
                <a:ea typeface="+mn-ea"/>
                <a:cs typeface="+mn-cs"/>
                <a:sym typeface="Helvetica Light" charset="0"/>
              </a:defRPr>
            </a:lvl2pPr>
            <a:lvl3pPr marL="982256" indent="-327419" algn="l" defTabSz="430322" rtl="0" fontAlgn="base" hangingPunct="0">
              <a:spcBef>
                <a:spcPts val="3094"/>
              </a:spcBef>
              <a:spcAft>
                <a:spcPct val="0"/>
              </a:spcAft>
              <a:buSzPct val="75000"/>
              <a:buChar char="•"/>
              <a:defRPr sz="2700">
                <a:solidFill>
                  <a:srgbClr val="000000"/>
                </a:solidFill>
                <a:latin typeface="+mn-lt"/>
                <a:ea typeface="+mn-ea"/>
                <a:cs typeface="+mn-cs"/>
                <a:sym typeface="Helvetica Light" charset="0"/>
              </a:defRPr>
            </a:lvl3pPr>
            <a:lvl4pPr marL="1309675" indent="-327419" algn="l" defTabSz="430322" rtl="0" fontAlgn="base" hangingPunct="0">
              <a:spcBef>
                <a:spcPts val="3094"/>
              </a:spcBef>
              <a:spcAft>
                <a:spcPct val="0"/>
              </a:spcAft>
              <a:buSzPct val="75000"/>
              <a:buChar char="•"/>
              <a:defRPr sz="2700">
                <a:solidFill>
                  <a:srgbClr val="000000"/>
                </a:solidFill>
                <a:latin typeface="+mn-lt"/>
                <a:ea typeface="+mn-ea"/>
                <a:cs typeface="+mn-cs"/>
                <a:sym typeface="Helvetica Light" charset="0"/>
              </a:defRPr>
            </a:lvl4pPr>
            <a:lvl5pPr marL="1637094" indent="-327419" algn="l" defTabSz="430322" rtl="0" fontAlgn="base" hangingPunct="0">
              <a:spcBef>
                <a:spcPts val="3094"/>
              </a:spcBef>
              <a:spcAft>
                <a:spcPct val="0"/>
              </a:spcAft>
              <a:buSzPct val="75000"/>
              <a:buChar char="•"/>
              <a:defRPr sz="2700">
                <a:solidFill>
                  <a:srgbClr val="000000"/>
                </a:solidFill>
                <a:latin typeface="+mn-lt"/>
                <a:ea typeface="+mn-ea"/>
                <a:cs typeface="+mn-cs"/>
                <a:sym typeface="Helvetica Light" charset="0"/>
              </a:defRPr>
            </a:lvl5pPr>
            <a:lvl6pPr marL="1973867" indent="-327419" algn="l" defTabSz="430322" rtl="0" fontAlgn="base" hangingPunct="0">
              <a:spcBef>
                <a:spcPts val="3094"/>
              </a:spcBef>
              <a:spcAft>
                <a:spcPct val="0"/>
              </a:spcAft>
              <a:buSzPct val="75000"/>
              <a:buChar char="•"/>
              <a:defRPr sz="2700">
                <a:solidFill>
                  <a:srgbClr val="000000"/>
                </a:solidFill>
                <a:latin typeface="+mn-lt"/>
                <a:ea typeface="+mn-ea"/>
                <a:cs typeface="+mn-cs"/>
                <a:sym typeface="Helvetica Light" charset="0"/>
              </a:defRPr>
            </a:lvl6pPr>
            <a:lvl7pPr marL="2310641" indent="-327419" algn="l" defTabSz="430322" rtl="0" fontAlgn="base" hangingPunct="0">
              <a:spcBef>
                <a:spcPts val="3094"/>
              </a:spcBef>
              <a:spcAft>
                <a:spcPct val="0"/>
              </a:spcAft>
              <a:buSzPct val="75000"/>
              <a:buChar char="•"/>
              <a:defRPr sz="2700">
                <a:solidFill>
                  <a:srgbClr val="000000"/>
                </a:solidFill>
                <a:latin typeface="+mn-lt"/>
                <a:ea typeface="+mn-ea"/>
                <a:cs typeface="+mn-cs"/>
                <a:sym typeface="Helvetica Light" charset="0"/>
              </a:defRPr>
            </a:lvl7pPr>
            <a:lvl8pPr marL="2647414" indent="-327419" algn="l" defTabSz="430322" rtl="0" fontAlgn="base" hangingPunct="0">
              <a:spcBef>
                <a:spcPts val="3094"/>
              </a:spcBef>
              <a:spcAft>
                <a:spcPct val="0"/>
              </a:spcAft>
              <a:buSzPct val="75000"/>
              <a:buChar char="•"/>
              <a:defRPr sz="2700">
                <a:solidFill>
                  <a:srgbClr val="000000"/>
                </a:solidFill>
                <a:latin typeface="+mn-lt"/>
                <a:ea typeface="+mn-ea"/>
                <a:cs typeface="+mn-cs"/>
                <a:sym typeface="Helvetica Light" charset="0"/>
              </a:defRPr>
            </a:lvl8pPr>
            <a:lvl9pPr marL="2984188" indent="-327419" algn="l" defTabSz="430322" rtl="0" fontAlgn="base" hangingPunct="0">
              <a:spcBef>
                <a:spcPts val="3094"/>
              </a:spcBef>
              <a:spcAft>
                <a:spcPct val="0"/>
              </a:spcAft>
              <a:buSzPct val="75000"/>
              <a:buChar char="•"/>
              <a:defRPr sz="2700">
                <a:solidFill>
                  <a:srgbClr val="000000"/>
                </a:solidFill>
                <a:latin typeface="+mn-lt"/>
                <a:ea typeface="+mn-ea"/>
                <a:cs typeface="+mn-cs"/>
                <a:sym typeface="Helvetica Light" charset="0"/>
              </a:defRPr>
            </a:lvl9pPr>
          </a:lstStyle>
          <a:p>
            <a:pPr marL="0" indent="0">
              <a:spcBef>
                <a:spcPts val="1200"/>
              </a:spcBef>
              <a:buNone/>
            </a:pPr>
            <a:endParaRPr lang="en-US" sz="2800" kern="0" dirty="0">
              <a:solidFill>
                <a:schemeClr val="bg1"/>
              </a:solidFill>
              <a:latin typeface="Arial" panose="020B0604020202020204" pitchFamily="34" charset="0"/>
              <a:cs typeface="Arial" panose="020B0604020202020204" pitchFamily="34" charset="0"/>
            </a:endParaRPr>
          </a:p>
          <a:p>
            <a:pPr marL="0" indent="0">
              <a:spcBef>
                <a:spcPts val="1200"/>
              </a:spcBef>
              <a:buNone/>
            </a:pPr>
            <a:r>
              <a:rPr lang="en-US" sz="2400" kern="0" dirty="0">
                <a:solidFill>
                  <a:schemeClr val="bg1"/>
                </a:solidFill>
                <a:latin typeface="Arial" panose="020B0604020202020204" pitchFamily="34" charset="0"/>
                <a:cs typeface="Arial" panose="020B0604020202020204" pitchFamily="34" charset="0"/>
              </a:rPr>
              <a:t>Cofnodiad Covid-19 Cysylltiedig Absenoldeb</a:t>
            </a:r>
          </a:p>
          <a:p>
            <a:pPr marL="0" indent="0">
              <a:spcBef>
                <a:spcPts val="1200"/>
              </a:spcBef>
              <a:buNone/>
            </a:pPr>
            <a:endParaRPr lang="en-US" sz="2000" kern="0" dirty="0">
              <a:solidFill>
                <a:schemeClr val="bg1"/>
              </a:solidFill>
              <a:latin typeface="Arial" panose="020B0604020202020204" pitchFamily="34" charset="0"/>
              <a:cs typeface="Arial" panose="020B0604020202020204" pitchFamily="34" charset="0"/>
            </a:endParaRPr>
          </a:p>
          <a:p>
            <a:pPr marL="0" indent="0">
              <a:spcBef>
                <a:spcPts val="1200"/>
              </a:spcBef>
              <a:buNone/>
            </a:pPr>
            <a:endParaRPr lang="en-US" sz="2000" kern="0" dirty="0">
              <a:solidFill>
                <a:schemeClr val="bg1"/>
              </a:solidFill>
              <a:latin typeface="Arial" panose="020B0604020202020204" pitchFamily="34" charset="0"/>
              <a:cs typeface="Arial" panose="020B0604020202020204" pitchFamily="34" charset="0"/>
            </a:endParaRPr>
          </a:p>
          <a:p>
            <a:pPr marL="0" indent="0">
              <a:spcBef>
                <a:spcPts val="1200"/>
              </a:spcBef>
              <a:buNone/>
            </a:pPr>
            <a:endParaRPr lang="en-US" sz="2000" kern="0" dirty="0">
              <a:solidFill>
                <a:schemeClr val="bg1"/>
              </a:solidFill>
              <a:latin typeface="Arial" panose="020B0604020202020204" pitchFamily="34" charset="0"/>
              <a:cs typeface="Arial" panose="020B0604020202020204" pitchFamily="34" charset="0"/>
            </a:endParaRPr>
          </a:p>
          <a:p>
            <a:pPr marL="0" indent="0">
              <a:spcBef>
                <a:spcPts val="1200"/>
              </a:spcBef>
              <a:buNone/>
            </a:pPr>
            <a:endParaRPr lang="en-US" sz="2800" kern="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90209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106BF8B-EF84-1042-AE12-34380C117DAA}"/>
              </a:ext>
            </a:extLst>
          </p:cNvPr>
          <p:cNvSpPr txBox="1">
            <a:spLocks/>
          </p:cNvSpPr>
          <p:nvPr/>
        </p:nvSpPr>
        <p:spPr>
          <a:xfrm>
            <a:off x="0" y="116633"/>
            <a:ext cx="12192000" cy="864096"/>
          </a:xfrm>
          <a:prstGeom prst="rect">
            <a:avLst/>
          </a:prstGeom>
        </p:spPr>
        <p:txBody>
          <a:bodyPr>
            <a:normAutofit/>
          </a:bodyPr>
          <a:lstStyle>
            <a:lvl1pPr algn="l" defTabSz="844083" rtl="0" eaLnBrk="1" latinLnBrk="0" hangingPunct="1">
              <a:lnSpc>
                <a:spcPct val="90000"/>
              </a:lnSpc>
              <a:spcBef>
                <a:spcPct val="0"/>
              </a:spcBef>
              <a:buNone/>
              <a:defRPr sz="4062" kern="1200">
                <a:solidFill>
                  <a:schemeClr val="tx1"/>
                </a:solidFill>
                <a:latin typeface="+mj-lt"/>
                <a:ea typeface="+mj-ea"/>
                <a:cs typeface="+mj-cs"/>
              </a:defRPr>
            </a:lvl1pPr>
          </a:lstStyle>
          <a:p>
            <a:pPr algn="ctr" fontAlgn="auto">
              <a:spcAft>
                <a:spcPts val="0"/>
              </a:spcAft>
            </a:pPr>
            <a:r>
              <a:rPr lang="en-GB" sz="2400" dirty="0">
                <a:solidFill>
                  <a:schemeClr val="bg1"/>
                </a:solidFill>
                <a:latin typeface="Arial" panose="020B0604020202020204" pitchFamily="34" charset="0"/>
                <a:cs typeface="Arial" panose="020B0604020202020204" pitchFamily="34" charset="0"/>
              </a:rPr>
              <a:t>Rheoli presenoldeb yn ystod COVID-19 | Attendance Management during COVID-19</a:t>
            </a:r>
          </a:p>
          <a:p>
            <a:pPr algn="ctr" fontAlgn="auto">
              <a:spcAft>
                <a:spcPts val="0"/>
              </a:spcAft>
            </a:pPr>
            <a:endParaRPr lang="en-GB" sz="3600" b="1" dirty="0">
              <a:solidFill>
                <a:schemeClr val="bg1"/>
              </a:solidFill>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ACF59E8F-6EFA-EC48-BAB8-F07FF1C1392B}"/>
              </a:ext>
            </a:extLst>
          </p:cNvPr>
          <p:cNvCxnSpPr/>
          <p:nvPr/>
        </p:nvCxnSpPr>
        <p:spPr>
          <a:xfrm>
            <a:off x="5879976" y="1052736"/>
            <a:ext cx="0" cy="5040560"/>
          </a:xfrm>
          <a:prstGeom prst="line">
            <a:avLst/>
          </a:prstGeom>
          <a:ln w="15875">
            <a:solidFill>
              <a:srgbClr val="368FC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67CE00F-ED34-0141-B84F-21F734E27864}"/>
              </a:ext>
            </a:extLst>
          </p:cNvPr>
          <p:cNvSpPr txBox="1"/>
          <p:nvPr/>
        </p:nvSpPr>
        <p:spPr>
          <a:xfrm>
            <a:off x="6096000" y="1268760"/>
            <a:ext cx="5250670" cy="7709803"/>
          </a:xfrm>
          <a:prstGeom prst="rect">
            <a:avLst/>
          </a:prstGeom>
          <a:noFill/>
        </p:spPr>
        <p:txBody>
          <a:bodyPr wrap="square" rtlCol="0">
            <a:spAutoFit/>
          </a:bodyPr>
          <a:lstStyle/>
          <a:p>
            <a:pPr algn="l"/>
            <a:r>
              <a:rPr lang="en-GB" sz="2000" b="1" u="sng" dirty="0">
                <a:latin typeface="Arial" panose="020B0604020202020204" pitchFamily="34" charset="0"/>
                <a:cs typeface="Arial" panose="020B0604020202020204" pitchFamily="34" charset="0"/>
              </a:rPr>
              <a:t>Attendance Management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Attendance Management is as important as ever </a:t>
            </a:r>
          </a:p>
          <a:p>
            <a:pPr marL="342900" indent="-342900" algn="l">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Managing employees attendance will:- </a:t>
            </a:r>
          </a:p>
          <a:p>
            <a:pPr algn="l"/>
            <a:endParaRPr lang="en-GB" sz="2000" dirty="0">
              <a:latin typeface="Arial" panose="020B0604020202020204" pitchFamily="34" charset="0"/>
              <a:cs typeface="Arial" panose="020B0604020202020204" pitchFamily="34" charset="0"/>
            </a:endParaRPr>
          </a:p>
          <a:p>
            <a:pPr marL="342900" indent="-342900" algn="l">
              <a:buFont typeface="+mj-lt"/>
              <a:buAutoNum type="arabicPeriod"/>
            </a:pPr>
            <a:r>
              <a:rPr lang="en-GB" sz="1800" dirty="0">
                <a:solidFill>
                  <a:schemeClr val="tx1"/>
                </a:solidFill>
                <a:latin typeface="Arial" panose="020B0604020202020204" pitchFamily="34" charset="0"/>
                <a:cs typeface="Arial" panose="020B0604020202020204" pitchFamily="34" charset="0"/>
              </a:rPr>
              <a:t>Support their health &amp; wellbeing</a:t>
            </a:r>
          </a:p>
          <a:p>
            <a:pPr marL="342900" indent="-342900" algn="l">
              <a:buFont typeface="+mj-lt"/>
              <a:buAutoNum type="arabicPeriod"/>
            </a:pPr>
            <a:endParaRPr lang="en-GB" sz="1800" dirty="0">
              <a:solidFill>
                <a:schemeClr val="tx1"/>
              </a:solidFill>
              <a:latin typeface="Arial" panose="020B0604020202020204" pitchFamily="34" charset="0"/>
              <a:cs typeface="Arial" panose="020B0604020202020204" pitchFamily="34" charset="0"/>
            </a:endParaRPr>
          </a:p>
          <a:p>
            <a:pPr marL="342900" indent="-342900" algn="l">
              <a:buFont typeface="+mj-lt"/>
              <a:buAutoNum type="arabicPeriod"/>
            </a:pPr>
            <a:r>
              <a:rPr lang="en-GB" sz="1800" dirty="0">
                <a:solidFill>
                  <a:schemeClr val="tx1"/>
                </a:solidFill>
                <a:latin typeface="Arial" panose="020B0604020202020204" pitchFamily="34" charset="0"/>
                <a:cs typeface="Arial" panose="020B0604020202020204" pitchFamily="34" charset="0"/>
              </a:rPr>
              <a:t>Improve attendance at work</a:t>
            </a:r>
          </a:p>
          <a:p>
            <a:pPr marL="342900" indent="-342900" algn="l">
              <a:buFont typeface="+mj-lt"/>
              <a:buAutoNum type="arabicPeriod"/>
            </a:pPr>
            <a:endParaRPr lang="en-GB" sz="1800" dirty="0">
              <a:solidFill>
                <a:schemeClr val="tx1"/>
              </a:solidFill>
              <a:latin typeface="Arial" panose="020B0604020202020204" pitchFamily="34" charset="0"/>
              <a:cs typeface="Arial" panose="020B0604020202020204" pitchFamily="34" charset="0"/>
            </a:endParaRPr>
          </a:p>
          <a:p>
            <a:pPr marL="342900" indent="-342900" algn="l">
              <a:buFont typeface="+mj-lt"/>
              <a:buAutoNum type="arabicPeriod"/>
            </a:pPr>
            <a:r>
              <a:rPr lang="en-GB" sz="1800" dirty="0">
                <a:solidFill>
                  <a:schemeClr val="tx1"/>
                </a:solidFill>
                <a:latin typeface="Arial" panose="020B0604020202020204" pitchFamily="34" charset="0"/>
                <a:cs typeface="Arial" panose="020B0604020202020204" pitchFamily="34" charset="0"/>
              </a:rPr>
              <a:t>Ensuring they continue to be effective in their role and for the team / department</a:t>
            </a:r>
          </a:p>
          <a:p>
            <a:pPr marL="342900" indent="-342900" algn="l">
              <a:buFont typeface="+mj-lt"/>
              <a:buAutoNum type="arabicPeriod"/>
            </a:pPr>
            <a:endParaRPr lang="en-GB" sz="1800" dirty="0">
              <a:solidFill>
                <a:schemeClr val="tx1"/>
              </a:solidFill>
              <a:latin typeface="Arial" panose="020B0604020202020204" pitchFamily="34" charset="0"/>
              <a:cs typeface="Arial" panose="020B0604020202020204" pitchFamily="34" charset="0"/>
            </a:endParaRPr>
          </a:p>
          <a:p>
            <a:pPr marL="342900" indent="-342900" algn="l">
              <a:buFont typeface="+mj-lt"/>
              <a:buAutoNum type="arabicPeriod"/>
            </a:pPr>
            <a:r>
              <a:rPr lang="en-GB" sz="1800" dirty="0">
                <a:solidFill>
                  <a:schemeClr val="tx1"/>
                </a:solidFill>
                <a:latin typeface="Arial" panose="020B0604020202020204" pitchFamily="34" charset="0"/>
                <a:cs typeface="Arial" panose="020B0604020202020204" pitchFamily="34" charset="0"/>
              </a:rPr>
              <a:t>Contribute to a positive working environment </a:t>
            </a:r>
          </a:p>
          <a:p>
            <a:pPr marL="342900" indent="-342900" algn="l">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a:p>
            <a:pPr marL="342900" indent="-342900" algn="l">
              <a:buFont typeface="Wingdings" panose="05000000000000000000" pitchFamily="2" charset="2"/>
              <a:buChar char="Ø"/>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sz="2000" b="1" dirty="0">
              <a:latin typeface="Arial" panose="020B0604020202020204" pitchFamily="34" charset="0"/>
              <a:cs typeface="Arial" panose="020B0604020202020204" pitchFamily="34" charset="0"/>
            </a:endParaRPr>
          </a:p>
          <a:p>
            <a:pPr marL="457200" indent="-457200" algn="l">
              <a:buFont typeface="Arial" panose="020B0604020202020204" pitchFamily="34" charset="0"/>
              <a:buChar char="•"/>
            </a:pPr>
            <a:endParaRPr lang="en-GB" sz="2800" dirty="0">
              <a:latin typeface="Arial" panose="020B0604020202020204" pitchFamily="34" charset="0"/>
              <a:cs typeface="Arial" panose="020B0604020202020204" pitchFamily="34" charset="0"/>
            </a:endParaRPr>
          </a:p>
          <a:p>
            <a:pPr algn="l"/>
            <a:endParaRPr lang="en-GB" sz="1600" dirty="0">
              <a:latin typeface="Arial" panose="020B0604020202020204" pitchFamily="34" charset="0"/>
              <a:cs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0B1A8234-778B-4DF6-9816-4C11D7DE1D2E}"/>
              </a:ext>
            </a:extLst>
          </p:cNvPr>
          <p:cNvSpPr txBox="1"/>
          <p:nvPr/>
        </p:nvSpPr>
        <p:spPr>
          <a:xfrm>
            <a:off x="407368" y="1268760"/>
            <a:ext cx="4968520" cy="5432256"/>
          </a:xfrm>
          <a:prstGeom prst="rect">
            <a:avLst/>
          </a:prstGeom>
          <a:noFill/>
        </p:spPr>
        <p:txBody>
          <a:bodyPr wrap="square" rtlCol="0">
            <a:spAutoFit/>
          </a:bodyPr>
          <a:lstStyle/>
          <a:p>
            <a:pPr algn="l"/>
            <a:r>
              <a:rPr lang="en-GB" sz="2000" b="1" u="sng" dirty="0">
                <a:latin typeface="Arial" panose="020B0604020202020204" pitchFamily="34" charset="0"/>
                <a:cs typeface="Arial" panose="020B0604020202020204" pitchFamily="34" charset="0"/>
              </a:rPr>
              <a:t>Rheoli Presenoldeb </a:t>
            </a:r>
          </a:p>
          <a:p>
            <a:pPr algn="l"/>
            <a:endParaRPr lang="en-GB" sz="2000"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Mae </a:t>
            </a:r>
            <a:r>
              <a:rPr lang="en-GB" sz="2000" dirty="0" err="1">
                <a:latin typeface="Arial" panose="020B0604020202020204" pitchFamily="34" charset="0"/>
                <a:cs typeface="Arial" panose="020B0604020202020204" pitchFamily="34" charset="0"/>
              </a:rPr>
              <a:t>rheoli</a:t>
            </a:r>
            <a:r>
              <a:rPr lang="en-GB" sz="2000" dirty="0">
                <a:latin typeface="Arial" panose="020B0604020202020204" pitchFamily="34" charset="0"/>
                <a:cs typeface="Arial" panose="020B0604020202020204" pitchFamily="34" charset="0"/>
              </a:rPr>
              <a:t> presenoldeb </a:t>
            </a:r>
            <a:r>
              <a:rPr lang="en-GB" sz="2000" dirty="0" err="1">
                <a:latin typeface="Arial" panose="020B0604020202020204" pitchFamily="34" charset="0"/>
                <a:cs typeface="Arial" panose="020B0604020202020204" pitchFamily="34" charset="0"/>
              </a:rPr>
              <a:t>mor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bwysig</a:t>
            </a:r>
            <a:r>
              <a:rPr lang="en-GB" sz="2000" dirty="0">
                <a:latin typeface="Arial" panose="020B0604020202020204" pitchFamily="34" charset="0"/>
                <a:cs typeface="Arial" panose="020B0604020202020204" pitchFamily="34" charset="0"/>
              </a:rPr>
              <a:t> ag </a:t>
            </a:r>
            <a:r>
              <a:rPr lang="en-GB" sz="2000" dirty="0" err="1">
                <a:latin typeface="Arial" panose="020B0604020202020204" pitchFamily="34" charset="0"/>
                <a:cs typeface="Arial" panose="020B0604020202020204" pitchFamily="34" charset="0"/>
              </a:rPr>
              <a:t>erioed</a:t>
            </a:r>
            <a:r>
              <a:rPr lang="en-GB" sz="2000" dirty="0">
                <a:latin typeface="Arial" panose="020B0604020202020204" pitchFamily="34" charset="0"/>
                <a:cs typeface="Arial" panose="020B0604020202020204" pitchFamily="34" charset="0"/>
              </a:rPr>
              <a:t> </a:t>
            </a:r>
          </a:p>
          <a:p>
            <a:pPr algn="l"/>
            <a:endParaRPr lang="en-GB" sz="2000" dirty="0">
              <a:latin typeface="Arial" panose="020B0604020202020204" pitchFamily="34" charset="0"/>
              <a:cs typeface="Arial" panose="020B0604020202020204" pitchFamily="34" charset="0"/>
            </a:endParaRPr>
          </a:p>
          <a:p>
            <a:pPr algn="l"/>
            <a:r>
              <a:rPr lang="en-GB" sz="2000" dirty="0" err="1">
                <a:latin typeface="Arial" panose="020B0604020202020204" pitchFamily="34" charset="0"/>
                <a:cs typeface="Arial" panose="020B0604020202020204" pitchFamily="34" charset="0"/>
              </a:rPr>
              <a:t>Bydd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rheoli</a:t>
            </a:r>
            <a:r>
              <a:rPr lang="en-GB" sz="2000" dirty="0">
                <a:latin typeface="Arial" panose="020B0604020202020204" pitchFamily="34" charset="0"/>
                <a:cs typeface="Arial" panose="020B0604020202020204" pitchFamily="34" charset="0"/>
              </a:rPr>
              <a:t> presenoldeb </a:t>
            </a:r>
            <a:r>
              <a:rPr lang="en-GB" sz="2000" dirty="0" err="1">
                <a:latin typeface="Arial" panose="020B0604020202020204" pitchFamily="34" charset="0"/>
                <a:cs typeface="Arial" panose="020B0604020202020204" pitchFamily="34" charset="0"/>
              </a:rPr>
              <a:t>gweithwyr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p>
          <a:p>
            <a:pPr algn="l"/>
            <a:endParaRPr lang="en-GB" sz="2000" dirty="0">
              <a:latin typeface="Arial" panose="020B0604020202020204" pitchFamily="34" charset="0"/>
              <a:cs typeface="Arial" panose="020B0604020202020204" pitchFamily="34" charset="0"/>
            </a:endParaRPr>
          </a:p>
          <a:p>
            <a:pPr marL="457200" indent="-457200" algn="l">
              <a:buFont typeface="+mj-lt"/>
              <a:buAutoNum type="arabicPeriod"/>
            </a:pPr>
            <a:r>
              <a:rPr lang="en-GB" sz="2000" dirty="0" err="1">
                <a:latin typeface="Arial" panose="020B0604020202020204" pitchFamily="34" charset="0"/>
                <a:cs typeface="Arial" panose="020B0604020202020204" pitchFamily="34" charset="0"/>
              </a:rPr>
              <a:t>Cefnogi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hiechyd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lles</a:t>
            </a:r>
            <a:endParaRPr lang="en-GB" sz="2000" dirty="0">
              <a:latin typeface="Arial" panose="020B0604020202020204" pitchFamily="34" charset="0"/>
              <a:cs typeface="Arial" panose="020B0604020202020204" pitchFamily="34" charset="0"/>
            </a:endParaRPr>
          </a:p>
          <a:p>
            <a:pPr marL="457200" indent="-457200" algn="l">
              <a:buFont typeface="+mj-lt"/>
              <a:buAutoNum type="arabicPeriod"/>
            </a:pPr>
            <a:endParaRPr lang="en-GB" sz="2000" dirty="0">
              <a:latin typeface="Arial" panose="020B0604020202020204" pitchFamily="34" charset="0"/>
              <a:cs typeface="Arial" panose="020B0604020202020204" pitchFamily="34" charset="0"/>
            </a:endParaRPr>
          </a:p>
          <a:p>
            <a:pPr marL="457200" indent="-457200" algn="l">
              <a:buFont typeface="+mj-lt"/>
              <a:buAutoNum type="arabicPeriod"/>
            </a:pPr>
            <a:r>
              <a:rPr lang="en-GB" sz="2000" dirty="0" err="1">
                <a:latin typeface="Arial" panose="020B0604020202020204" pitchFamily="34" charset="0"/>
                <a:cs typeface="Arial" panose="020B0604020202020204" pitchFamily="34" charset="0"/>
              </a:rPr>
              <a:t>Wella</a:t>
            </a:r>
            <a:r>
              <a:rPr lang="en-GB" sz="2000" dirty="0">
                <a:latin typeface="Arial" panose="020B0604020202020204" pitchFamily="34" charset="0"/>
                <a:cs typeface="Arial" panose="020B0604020202020204" pitchFamily="34" charset="0"/>
              </a:rPr>
              <a:t> presenoldeb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gwaith</a:t>
            </a:r>
            <a:endParaRPr lang="en-GB" sz="2000" dirty="0">
              <a:latin typeface="Arial" panose="020B0604020202020204" pitchFamily="34" charset="0"/>
              <a:cs typeface="Arial" panose="020B0604020202020204" pitchFamily="34" charset="0"/>
            </a:endParaRPr>
          </a:p>
          <a:p>
            <a:pPr marL="457200" indent="-457200" algn="l">
              <a:buFont typeface="+mj-lt"/>
              <a:buAutoNum type="arabicPeriod"/>
            </a:pPr>
            <a:endParaRPr lang="en-GB" sz="2000" dirty="0">
              <a:latin typeface="Arial" panose="020B0604020202020204" pitchFamily="34" charset="0"/>
              <a:cs typeface="Arial" panose="020B0604020202020204" pitchFamily="34" charset="0"/>
            </a:endParaRPr>
          </a:p>
          <a:p>
            <a:pPr marL="457200" indent="-457200" algn="l">
              <a:buFont typeface="+mj-lt"/>
              <a:buAutoNum type="arabicPeriod"/>
            </a:pPr>
            <a:r>
              <a:rPr lang="en-GB" sz="2000" dirty="0" err="1">
                <a:latin typeface="Arial" panose="020B0604020202020204" pitchFamily="34" charset="0"/>
                <a:cs typeface="Arial" panose="020B0604020202020204" pitchFamily="34" charset="0"/>
              </a:rPr>
              <a:t>Sicrhau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bod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parhau</a:t>
            </a:r>
            <a:r>
              <a:rPr lang="en-GB" sz="2000" dirty="0">
                <a:latin typeface="Arial" panose="020B0604020202020204" pitchFamily="34" charset="0"/>
                <a:cs typeface="Arial" panose="020B0604020202020204" pitchFamily="34" charset="0"/>
              </a:rPr>
              <a:t> i </a:t>
            </a:r>
            <a:r>
              <a:rPr lang="en-GB" sz="2000" dirty="0" err="1">
                <a:latin typeface="Arial" panose="020B0604020202020204" pitchFamily="34" charset="0"/>
                <a:cs typeface="Arial" panose="020B0604020202020204" pitchFamily="34" charset="0"/>
              </a:rPr>
              <a:t>fod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effeithiol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rôl</a:t>
            </a:r>
            <a:r>
              <a:rPr lang="en-GB" sz="2000" dirty="0">
                <a:latin typeface="Arial" panose="020B0604020202020204" pitchFamily="34" charset="0"/>
                <a:cs typeface="Arial" panose="020B0604020202020204" pitchFamily="34" charset="0"/>
              </a:rPr>
              <a:t> ac </a:t>
            </a:r>
            <a:r>
              <a:rPr lang="en-GB" sz="2000" dirty="0" err="1">
                <a:latin typeface="Arial" panose="020B0604020202020204" pitchFamily="34" charset="0"/>
                <a:cs typeface="Arial" panose="020B0604020202020204" pitchFamily="34" charset="0"/>
              </a:rPr>
              <a:t>i'r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tîm</a:t>
            </a:r>
            <a:r>
              <a:rPr lang="en-GB" sz="2000" dirty="0">
                <a:latin typeface="Arial" panose="020B0604020202020204" pitchFamily="34" charset="0"/>
                <a:cs typeface="Arial" panose="020B0604020202020204" pitchFamily="34" charset="0"/>
              </a:rPr>
              <a:t>/</a:t>
            </a:r>
            <a:r>
              <a:rPr lang="en-GB" sz="2000" dirty="0" err="1">
                <a:latin typeface="Arial" panose="020B0604020202020204" pitchFamily="34" charset="0"/>
                <a:cs typeface="Arial" panose="020B0604020202020204" pitchFamily="34" charset="0"/>
              </a:rPr>
              <a:t>adran</a:t>
            </a:r>
            <a:endParaRPr lang="en-GB" sz="2000" dirty="0">
              <a:latin typeface="Arial" panose="020B0604020202020204" pitchFamily="34" charset="0"/>
              <a:cs typeface="Arial" panose="020B0604020202020204" pitchFamily="34" charset="0"/>
            </a:endParaRPr>
          </a:p>
          <a:p>
            <a:pPr marL="457200" indent="-457200" algn="l">
              <a:buFont typeface="+mj-lt"/>
              <a:buAutoNum type="arabicPeriod"/>
            </a:pPr>
            <a:endParaRPr lang="en-GB" sz="2000" dirty="0">
              <a:latin typeface="Arial" panose="020B0604020202020204" pitchFamily="34" charset="0"/>
              <a:cs typeface="Arial" panose="020B0604020202020204" pitchFamily="34" charset="0"/>
            </a:endParaRPr>
          </a:p>
          <a:p>
            <a:pPr marL="457200" indent="-457200" algn="l">
              <a:buFont typeface="+mj-lt"/>
              <a:buAutoNum type="arabicPeriod"/>
            </a:pPr>
            <a:r>
              <a:rPr lang="en-GB" sz="2000" dirty="0" err="1">
                <a:latin typeface="Arial" panose="020B0604020202020204" pitchFamily="34" charset="0"/>
                <a:cs typeface="Arial" panose="020B0604020202020204" pitchFamily="34" charset="0"/>
              </a:rPr>
              <a:t>Cyfrannu</a:t>
            </a:r>
            <a:r>
              <a:rPr lang="en-GB" sz="2000" dirty="0">
                <a:latin typeface="Arial" panose="020B0604020202020204" pitchFamily="34" charset="0"/>
                <a:cs typeface="Arial" panose="020B0604020202020204" pitchFamily="34" charset="0"/>
              </a:rPr>
              <a:t> at </a:t>
            </a:r>
            <a:r>
              <a:rPr lang="en-GB" sz="2000" dirty="0" err="1">
                <a:latin typeface="Arial" panose="020B0604020202020204" pitchFamily="34" charset="0"/>
                <a:cs typeface="Arial" panose="020B0604020202020204" pitchFamily="34" charset="0"/>
              </a:rPr>
              <a:t>amgylchedd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gwaith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cadarnhaol</a:t>
            </a:r>
            <a:r>
              <a:rPr lang="en-GB" sz="2000"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861205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106BF8B-EF84-1042-AE12-34380C117DAA}"/>
              </a:ext>
            </a:extLst>
          </p:cNvPr>
          <p:cNvSpPr txBox="1">
            <a:spLocks/>
          </p:cNvSpPr>
          <p:nvPr/>
        </p:nvSpPr>
        <p:spPr>
          <a:xfrm>
            <a:off x="0" y="116633"/>
            <a:ext cx="12192000" cy="864096"/>
          </a:xfrm>
          <a:prstGeom prst="rect">
            <a:avLst/>
          </a:prstGeom>
        </p:spPr>
        <p:txBody>
          <a:bodyPr>
            <a:normAutofit/>
          </a:bodyPr>
          <a:lstStyle>
            <a:lvl1pPr algn="l" defTabSz="844083" rtl="0" eaLnBrk="1" latinLnBrk="0" hangingPunct="1">
              <a:lnSpc>
                <a:spcPct val="90000"/>
              </a:lnSpc>
              <a:spcBef>
                <a:spcPct val="0"/>
              </a:spcBef>
              <a:buNone/>
              <a:defRPr sz="4062" kern="1200">
                <a:solidFill>
                  <a:schemeClr val="tx1"/>
                </a:solidFill>
                <a:latin typeface="+mj-lt"/>
                <a:ea typeface="+mj-ea"/>
                <a:cs typeface="+mj-cs"/>
              </a:defRPr>
            </a:lvl1pPr>
          </a:lstStyle>
          <a:p>
            <a:pPr algn="ctr" fontAlgn="auto">
              <a:spcAft>
                <a:spcPts val="0"/>
              </a:spcAft>
            </a:pPr>
            <a:r>
              <a:rPr lang="en-GB" sz="2400" dirty="0">
                <a:solidFill>
                  <a:schemeClr val="bg1"/>
                </a:solidFill>
                <a:latin typeface="Arial" panose="020B0604020202020204" pitchFamily="34" charset="0"/>
                <a:cs typeface="Arial" panose="020B0604020202020204" pitchFamily="34" charset="0"/>
              </a:rPr>
              <a:t>Rheoli presenoldeb yn ystod COVID-19 | Attendance Management during COVID-19</a:t>
            </a:r>
          </a:p>
          <a:p>
            <a:pPr algn="ctr" fontAlgn="auto">
              <a:spcAft>
                <a:spcPts val="0"/>
              </a:spcAft>
            </a:pPr>
            <a:endParaRPr lang="en-GB" sz="3600" b="1" dirty="0">
              <a:solidFill>
                <a:schemeClr val="bg1"/>
              </a:solidFill>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ACF59E8F-6EFA-EC48-BAB8-F07FF1C1392B}"/>
              </a:ext>
            </a:extLst>
          </p:cNvPr>
          <p:cNvCxnSpPr/>
          <p:nvPr/>
        </p:nvCxnSpPr>
        <p:spPr>
          <a:xfrm>
            <a:off x="6096000" y="980728"/>
            <a:ext cx="0" cy="5040560"/>
          </a:xfrm>
          <a:prstGeom prst="line">
            <a:avLst/>
          </a:prstGeom>
          <a:ln w="15875">
            <a:solidFill>
              <a:srgbClr val="368FC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67CE00F-ED34-0141-B84F-21F734E27864}"/>
              </a:ext>
            </a:extLst>
          </p:cNvPr>
          <p:cNvSpPr txBox="1"/>
          <p:nvPr/>
        </p:nvSpPr>
        <p:spPr>
          <a:xfrm>
            <a:off x="6168008" y="980728"/>
            <a:ext cx="5688610" cy="5124480"/>
          </a:xfrm>
          <a:prstGeom prst="rect">
            <a:avLst/>
          </a:prstGeom>
          <a:noFill/>
        </p:spPr>
        <p:txBody>
          <a:bodyPr wrap="square" rtlCol="0">
            <a:spAutoFit/>
          </a:bodyPr>
          <a:lstStyle/>
          <a:p>
            <a:pPr algn="l"/>
            <a:r>
              <a:rPr lang="en-GB" sz="2000" dirty="0">
                <a:latin typeface="Arial" panose="020B0604020202020204" pitchFamily="34" charset="0"/>
                <a:cs typeface="Arial" panose="020B0604020202020204" pitchFamily="34" charset="0"/>
              </a:rPr>
              <a:t> </a:t>
            </a:r>
          </a:p>
          <a:p>
            <a:pPr algn="l"/>
            <a:r>
              <a:rPr lang="en-GB" sz="2000" b="1" u="sng" dirty="0">
                <a:latin typeface="Arial" panose="020B0604020202020204" pitchFamily="34" charset="0"/>
                <a:cs typeface="Arial" panose="020B0604020202020204" pitchFamily="34" charset="0"/>
              </a:rPr>
              <a:t>Attendance Management Meetings</a:t>
            </a:r>
          </a:p>
          <a:p>
            <a:pPr algn="l"/>
            <a:endParaRPr lang="en-GB" sz="2000" b="1" u="sng" dirty="0">
              <a:latin typeface="Arial" panose="020B0604020202020204" pitchFamily="34" charset="0"/>
              <a:cs typeface="Arial" panose="020B0604020202020204" pitchFamily="34" charset="0"/>
            </a:endParaRPr>
          </a:p>
          <a:p>
            <a:pPr algn="l"/>
            <a:r>
              <a:rPr lang="en-GB" sz="2000" dirty="0">
                <a:latin typeface="Arial" panose="020B0604020202020204" pitchFamily="34" charset="0"/>
                <a:cs typeface="Arial" panose="020B0604020202020204" pitchFamily="34" charset="0"/>
              </a:rPr>
              <a:t>RTW’s, ESM’s, AMM’s can now all be held in the following way during this period:-</a:t>
            </a:r>
          </a:p>
          <a:p>
            <a:pPr algn="l"/>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Face to face providing all social distancing guidance is adhered to</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Video conferencing </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Telephone </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Email</a:t>
            </a:r>
          </a:p>
          <a:p>
            <a:pPr algn="l"/>
            <a:endParaRPr lang="en-GB" sz="2000" b="1" u="sng" dirty="0">
              <a:latin typeface="Arial" panose="020B0604020202020204" pitchFamily="34" charset="0"/>
              <a:cs typeface="Arial" panose="020B0604020202020204" pitchFamily="34" charset="0"/>
            </a:endParaRPr>
          </a:p>
          <a:p>
            <a:pPr algn="l"/>
            <a:endParaRPr lang="en-US" b="1" u="sng" dirty="0"/>
          </a:p>
        </p:txBody>
      </p:sp>
      <p:sp>
        <p:nvSpPr>
          <p:cNvPr id="2" name="TextBox 1">
            <a:extLst>
              <a:ext uri="{FF2B5EF4-FFF2-40B4-BE49-F238E27FC236}">
                <a16:creationId xmlns:a16="http://schemas.microsoft.com/office/drawing/2014/main" id="{E208205D-9531-4E3F-88E6-A6DDC22EEAFB}"/>
              </a:ext>
            </a:extLst>
          </p:cNvPr>
          <p:cNvSpPr txBox="1"/>
          <p:nvPr/>
        </p:nvSpPr>
        <p:spPr>
          <a:xfrm>
            <a:off x="479376" y="1340768"/>
            <a:ext cx="5112561" cy="4508927"/>
          </a:xfrm>
          <a:prstGeom prst="rect">
            <a:avLst/>
          </a:prstGeom>
          <a:noFill/>
        </p:spPr>
        <p:txBody>
          <a:bodyPr wrap="square" rtlCol="0">
            <a:spAutoFit/>
          </a:bodyPr>
          <a:lstStyle/>
          <a:p>
            <a:pPr algn="l"/>
            <a:r>
              <a:rPr lang="en-GB" sz="2000" dirty="0">
                <a:latin typeface="Arial" panose="020B0604020202020204" pitchFamily="34" charset="0"/>
                <a:cs typeface="Arial" panose="020B0604020202020204" pitchFamily="34" charset="0"/>
              </a:rPr>
              <a:t> </a:t>
            </a:r>
            <a:r>
              <a:rPr lang="en-GB" sz="2000" b="1" u="sng" dirty="0" err="1">
                <a:latin typeface="Arial" panose="020B0604020202020204" pitchFamily="34" charset="0"/>
                <a:cs typeface="Arial" panose="020B0604020202020204" pitchFamily="34" charset="0"/>
              </a:rPr>
              <a:t>Cyfarfodydd</a:t>
            </a:r>
            <a:r>
              <a:rPr lang="en-GB" sz="2000" b="1" u="sng" dirty="0">
                <a:latin typeface="Arial" panose="020B0604020202020204" pitchFamily="34" charset="0"/>
                <a:cs typeface="Arial" panose="020B0604020202020204" pitchFamily="34" charset="0"/>
              </a:rPr>
              <a:t> Rheoli Presenoldeb</a:t>
            </a:r>
          </a:p>
          <a:p>
            <a:pPr algn="l"/>
            <a:endParaRPr lang="en-GB" sz="2000" dirty="0">
              <a:latin typeface="Arial" panose="020B0604020202020204" pitchFamily="34" charset="0"/>
              <a:cs typeface="Arial" panose="020B0604020202020204" pitchFamily="34" charset="0"/>
            </a:endParaRPr>
          </a:p>
          <a:p>
            <a:pPr algn="l"/>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ystod</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cyfnod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hwn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gallwch</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gynnal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cyfarfodydd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absenoldeb</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y </a:t>
            </a:r>
            <a:r>
              <a:rPr lang="en-GB" sz="2000" dirty="0" err="1">
                <a:latin typeface="Arial" panose="020B0604020202020204" pitchFamily="34" charset="0"/>
                <a:cs typeface="Arial" panose="020B0604020202020204" pitchFamily="34" charset="0"/>
              </a:rPr>
              <a:t>ffordd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ganlynol</a:t>
            </a:r>
            <a:r>
              <a:rPr lang="en-GB" sz="2000" dirty="0">
                <a:latin typeface="Arial" panose="020B0604020202020204" pitchFamily="34" charset="0"/>
                <a:cs typeface="Arial" panose="020B0604020202020204" pitchFamily="34" charset="0"/>
              </a:rPr>
              <a:t>:-</a:t>
            </a:r>
          </a:p>
          <a:p>
            <a:pPr algn="l"/>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err="1">
                <a:latin typeface="Arial" panose="020B0604020202020204" pitchFamily="34" charset="0"/>
                <a:cs typeface="Arial" panose="020B0604020202020204" pitchFamily="34" charset="0"/>
              </a:rPr>
              <a:t>Wyneb</a:t>
            </a:r>
            <a:r>
              <a:rPr lang="en-GB" sz="2000" dirty="0">
                <a:latin typeface="Arial" panose="020B0604020202020204" pitchFamily="34" charset="0"/>
                <a:cs typeface="Arial" panose="020B0604020202020204" pitchFamily="34" charset="0"/>
              </a:rPr>
              <a:t> I </a:t>
            </a:r>
            <a:r>
              <a:rPr lang="en-GB" sz="2000" dirty="0" err="1">
                <a:latin typeface="Arial" panose="020B0604020202020204" pitchFamily="34" charset="0"/>
                <a:cs typeface="Arial" panose="020B0604020202020204" pitchFamily="34" charset="0"/>
              </a:rPr>
              <a:t>wyneb</a:t>
            </a:r>
            <a:endParaRPr lang="en-GB" sz="2000"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err="1">
                <a:latin typeface="Arial" panose="020B0604020202020204" pitchFamily="34" charset="0"/>
                <a:cs typeface="Arial" panose="020B0604020202020204" pitchFamily="34" charset="0"/>
              </a:rPr>
              <a:t>Fideo</a:t>
            </a: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err="1">
                <a:latin typeface="Arial" panose="020B0604020202020204" pitchFamily="34" charset="0"/>
                <a:cs typeface="Arial" panose="020B0604020202020204" pitchFamily="34" charset="0"/>
              </a:rPr>
              <a:t>Ffôn</a:t>
            </a:r>
            <a:r>
              <a:rPr lang="en-GB" sz="2000" dirty="0">
                <a:latin typeface="Arial" panose="020B0604020202020204" pitchFamily="34" charset="0"/>
                <a:cs typeface="Arial" panose="020B0604020202020204" pitchFamily="34" charset="0"/>
              </a:rPr>
              <a:t> </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E - </a:t>
            </a:r>
            <a:r>
              <a:rPr lang="en-GB" sz="2000" dirty="0" err="1">
                <a:latin typeface="Arial" panose="020B0604020202020204" pitchFamily="34" charset="0"/>
                <a:cs typeface="Arial" panose="020B0604020202020204" pitchFamily="34" charset="0"/>
              </a:rPr>
              <a:t>bost</a:t>
            </a:r>
            <a:endParaRPr lang="en-GB" sz="20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414040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106BF8B-EF84-1042-AE12-34380C117DAA}"/>
              </a:ext>
            </a:extLst>
          </p:cNvPr>
          <p:cNvSpPr txBox="1">
            <a:spLocks/>
          </p:cNvSpPr>
          <p:nvPr/>
        </p:nvSpPr>
        <p:spPr>
          <a:xfrm>
            <a:off x="0" y="116633"/>
            <a:ext cx="12192000" cy="864096"/>
          </a:xfrm>
          <a:prstGeom prst="rect">
            <a:avLst/>
          </a:prstGeom>
        </p:spPr>
        <p:txBody>
          <a:bodyPr>
            <a:normAutofit/>
          </a:bodyPr>
          <a:lstStyle>
            <a:lvl1pPr algn="l" defTabSz="844083" rtl="0" eaLnBrk="1" latinLnBrk="0" hangingPunct="1">
              <a:lnSpc>
                <a:spcPct val="90000"/>
              </a:lnSpc>
              <a:spcBef>
                <a:spcPct val="0"/>
              </a:spcBef>
              <a:buNone/>
              <a:defRPr sz="4062" kern="1200">
                <a:solidFill>
                  <a:schemeClr val="tx1"/>
                </a:solidFill>
                <a:latin typeface="+mj-lt"/>
                <a:ea typeface="+mj-ea"/>
                <a:cs typeface="+mj-cs"/>
              </a:defRPr>
            </a:lvl1pPr>
          </a:lstStyle>
          <a:p>
            <a:pPr algn="ctr" fontAlgn="auto">
              <a:spcAft>
                <a:spcPts val="0"/>
              </a:spcAft>
            </a:pPr>
            <a:r>
              <a:rPr lang="en-US" sz="2400" kern="0" dirty="0">
                <a:solidFill>
                  <a:schemeClr val="bg1"/>
                </a:solidFill>
                <a:latin typeface="Arial" panose="020B0604020202020204" pitchFamily="34" charset="0"/>
                <a:cs typeface="Arial" panose="020B0604020202020204" pitchFamily="34" charset="0"/>
              </a:rPr>
              <a:t>Cofnodiad Covid-19 Cysylltiedig Absenoldeb </a:t>
            </a:r>
            <a:r>
              <a:rPr lang="en-GB" sz="2400"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Recording Covid-19 Related Absence </a:t>
            </a:r>
            <a:endParaRPr lang="en-US" sz="2400" kern="0" dirty="0">
              <a:solidFill>
                <a:schemeClr val="bg1"/>
              </a:solidFill>
              <a:latin typeface="Arial" panose="020B0604020202020204" pitchFamily="34" charset="0"/>
              <a:cs typeface="Arial" panose="020B0604020202020204" pitchFamily="34" charset="0"/>
            </a:endParaRPr>
          </a:p>
          <a:p>
            <a:pPr algn="ctr" fontAlgn="auto">
              <a:spcAft>
                <a:spcPts val="0"/>
              </a:spcAft>
            </a:pPr>
            <a:endParaRPr lang="en-GB" sz="2400" dirty="0">
              <a:solidFill>
                <a:schemeClr val="bg1"/>
              </a:solidFill>
              <a:latin typeface="Arial" panose="020B0604020202020204" pitchFamily="34" charset="0"/>
              <a:cs typeface="Arial" panose="020B0604020202020204" pitchFamily="34" charset="0"/>
            </a:endParaRPr>
          </a:p>
          <a:p>
            <a:pPr algn="ctr" fontAlgn="auto">
              <a:spcAft>
                <a:spcPts val="0"/>
              </a:spcAft>
            </a:pPr>
            <a:endParaRPr lang="en-GB" sz="3600" b="1" dirty="0">
              <a:solidFill>
                <a:schemeClr val="bg1"/>
              </a:solidFill>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ACF59E8F-6EFA-EC48-BAB8-F07FF1C1392B}"/>
              </a:ext>
            </a:extLst>
          </p:cNvPr>
          <p:cNvCxnSpPr/>
          <p:nvPr/>
        </p:nvCxnSpPr>
        <p:spPr>
          <a:xfrm>
            <a:off x="6096000" y="980728"/>
            <a:ext cx="0" cy="5040560"/>
          </a:xfrm>
          <a:prstGeom prst="line">
            <a:avLst/>
          </a:prstGeom>
          <a:ln w="15875">
            <a:solidFill>
              <a:srgbClr val="368FC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67CE00F-ED34-0141-B84F-21F734E27864}"/>
              </a:ext>
            </a:extLst>
          </p:cNvPr>
          <p:cNvSpPr txBox="1"/>
          <p:nvPr/>
        </p:nvSpPr>
        <p:spPr>
          <a:xfrm>
            <a:off x="6168008" y="1124744"/>
            <a:ext cx="5034656" cy="4955203"/>
          </a:xfrm>
          <a:prstGeom prst="rect">
            <a:avLst/>
          </a:prstGeom>
          <a:noFill/>
        </p:spPr>
        <p:txBody>
          <a:bodyPr wrap="square" rtlCol="0">
            <a:spAutoFit/>
          </a:bodyPr>
          <a:lstStyle/>
          <a:p>
            <a:pPr algn="l"/>
            <a:endParaRPr lang="en-GB" sz="1600" dirty="0">
              <a:latin typeface="Arial" panose="020B0604020202020204" pitchFamily="34" charset="0"/>
              <a:cs typeface="Arial" panose="020B0604020202020204" pitchFamily="34" charset="0"/>
            </a:endParaRPr>
          </a:p>
          <a:p>
            <a:pPr algn="l"/>
            <a:r>
              <a:rPr lang="en-US" sz="2000" b="1" u="sng" dirty="0">
                <a:latin typeface="Arial" panose="020B0604020202020204" pitchFamily="34" charset="0"/>
                <a:cs typeface="Arial" panose="020B0604020202020204" pitchFamily="34" charset="0"/>
              </a:rPr>
              <a:t>Reporting within My View</a:t>
            </a:r>
          </a:p>
          <a:p>
            <a:pPr algn="l"/>
            <a:endParaRPr lang="en-US" sz="2000" b="1" u="sng" dirty="0">
              <a:latin typeface="Arial" panose="020B0604020202020204" pitchFamily="34" charset="0"/>
              <a:cs typeface="Arial" panose="020B0604020202020204" pitchFamily="34" charset="0"/>
            </a:endParaRPr>
          </a:p>
          <a:p>
            <a:pPr algn="l"/>
            <a:r>
              <a:rPr lang="en-US" sz="2000" dirty="0">
                <a:latin typeface="Arial" panose="020B0604020202020204" pitchFamily="34" charset="0"/>
                <a:cs typeface="Arial" panose="020B0604020202020204" pitchFamily="34" charset="0"/>
              </a:rPr>
              <a:t>Importance of recording Covid-19 absence correctly:-</a:t>
            </a:r>
          </a:p>
          <a:p>
            <a:pPr algn="l"/>
            <a:endParaRPr lang="en-US"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Data is collated and fed in to gold command </a:t>
            </a:r>
          </a:p>
          <a:p>
            <a:pPr marL="342900" indent="-34290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Data is collated and reported to Welsh Government  </a:t>
            </a:r>
          </a:p>
          <a:p>
            <a:pPr marL="342900" indent="-34290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US" sz="2000" dirty="0">
                <a:latin typeface="Arial" panose="020B0604020202020204" pitchFamily="34" charset="0"/>
                <a:cs typeface="Arial" panose="020B0604020202020204" pitchFamily="34" charset="0"/>
              </a:rPr>
              <a:t>Letters sent to those that are recorded as shielding </a:t>
            </a:r>
          </a:p>
          <a:p>
            <a:pPr marL="342900" indent="-34290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5B4754EF-56CF-441B-8728-94BDD6341E51}"/>
              </a:ext>
            </a:extLst>
          </p:cNvPr>
          <p:cNvSpPr txBox="1"/>
          <p:nvPr/>
        </p:nvSpPr>
        <p:spPr>
          <a:xfrm>
            <a:off x="407368" y="1412776"/>
            <a:ext cx="5184522" cy="4816703"/>
          </a:xfrm>
          <a:prstGeom prst="rect">
            <a:avLst/>
          </a:prstGeom>
          <a:noFill/>
        </p:spPr>
        <p:txBody>
          <a:bodyPr wrap="square" rtlCol="0">
            <a:spAutoFit/>
          </a:bodyPr>
          <a:lstStyle/>
          <a:p>
            <a:pPr algn="l"/>
            <a:r>
              <a:rPr lang="en-GB" sz="2000" b="1" u="sng" dirty="0" err="1">
                <a:latin typeface="Arial" panose="020B0604020202020204" pitchFamily="34" charset="0"/>
                <a:cs typeface="Arial" panose="020B0604020202020204" pitchFamily="34" charset="0"/>
              </a:rPr>
              <a:t>Adrodd</a:t>
            </a:r>
            <a:r>
              <a:rPr lang="en-GB" sz="2000" b="1" u="sng" dirty="0">
                <a:latin typeface="Arial" panose="020B0604020202020204" pitchFamily="34" charset="0"/>
                <a:cs typeface="Arial" panose="020B0604020202020204" pitchFamily="34" charset="0"/>
              </a:rPr>
              <a:t> </a:t>
            </a:r>
            <a:r>
              <a:rPr lang="en-GB" sz="2000" b="1" u="sng" dirty="0" err="1">
                <a:latin typeface="Arial" panose="020B0604020202020204" pitchFamily="34" charset="0"/>
                <a:cs typeface="Arial" panose="020B0604020202020204" pitchFamily="34" charset="0"/>
              </a:rPr>
              <a:t>yn</a:t>
            </a:r>
            <a:r>
              <a:rPr lang="en-GB" sz="2000" b="1" u="sng" dirty="0">
                <a:latin typeface="Arial" panose="020B0604020202020204" pitchFamily="34" charset="0"/>
                <a:cs typeface="Arial" panose="020B0604020202020204" pitchFamily="34" charset="0"/>
              </a:rPr>
              <a:t> My View</a:t>
            </a:r>
          </a:p>
          <a:p>
            <a:pPr algn="l"/>
            <a:endParaRPr lang="en-GB" sz="2000" dirty="0">
              <a:latin typeface="Arial" panose="020B0604020202020204" pitchFamily="34" charset="0"/>
              <a:cs typeface="Arial" panose="020B0604020202020204" pitchFamily="34" charset="0"/>
            </a:endParaRPr>
          </a:p>
          <a:p>
            <a:pPr algn="l"/>
            <a:r>
              <a:rPr lang="en-GB" sz="2000" dirty="0" err="1">
                <a:latin typeface="Arial" panose="020B0604020202020204" pitchFamily="34" charset="0"/>
                <a:cs typeface="Arial" panose="020B0604020202020204" pitchFamily="34" charset="0"/>
              </a:rPr>
              <a:t>Pwysigrwydd</a:t>
            </a:r>
            <a:r>
              <a:rPr lang="en-GB" sz="2000" dirty="0">
                <a:latin typeface="Arial" panose="020B0604020202020204" pitchFamily="34" charset="0"/>
                <a:cs typeface="Arial" panose="020B0604020202020204" pitchFamily="34" charset="0"/>
              </a:rPr>
              <a:t> o </a:t>
            </a:r>
            <a:r>
              <a:rPr lang="en-GB" sz="2000" dirty="0" err="1">
                <a:latin typeface="Arial" panose="020B0604020202020204" pitchFamily="34" charset="0"/>
                <a:cs typeface="Arial" panose="020B0604020202020204" pitchFamily="34" charset="0"/>
              </a:rPr>
              <a:t>cofnodi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Covid</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absenoldeb</a:t>
            </a:r>
            <a:r>
              <a:rPr lang="en-GB" sz="2000" dirty="0">
                <a:latin typeface="Arial" panose="020B0604020202020204" pitchFamily="34" charset="0"/>
                <a:cs typeface="Arial" panose="020B0604020202020204" pitchFamily="34" charset="0"/>
              </a:rPr>
              <a:t> Covid-19 </a:t>
            </a:r>
            <a:r>
              <a:rPr lang="en-GB" sz="2000" dirty="0" err="1">
                <a:latin typeface="Arial" panose="020B0604020202020204" pitchFamily="34" charset="0"/>
                <a:cs typeface="Arial" panose="020B0604020202020204" pitchFamily="34" charset="0"/>
              </a:rPr>
              <a:t>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gywir</a:t>
            </a:r>
            <a:r>
              <a:rPr lang="en-GB" sz="2000" dirty="0">
                <a:latin typeface="Arial" panose="020B0604020202020204" pitchFamily="34" charset="0"/>
                <a:cs typeface="Arial" panose="020B0604020202020204" pitchFamily="34" charset="0"/>
              </a:rPr>
              <a:t>:-</a:t>
            </a:r>
          </a:p>
          <a:p>
            <a:pPr algn="l"/>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err="1">
                <a:latin typeface="Arial" panose="020B0604020202020204" pitchFamily="34" charset="0"/>
                <a:cs typeface="Arial" panose="020B0604020202020204" pitchFamily="34" charset="0"/>
              </a:rPr>
              <a:t>Caiff</a:t>
            </a:r>
            <a:r>
              <a:rPr lang="en-GB" sz="2000" dirty="0">
                <a:latin typeface="Arial" panose="020B0604020202020204" pitchFamily="34" charset="0"/>
                <a:cs typeface="Arial" panose="020B0604020202020204" pitchFamily="34" charset="0"/>
              </a:rPr>
              <a:t> data </a:t>
            </a:r>
            <a:r>
              <a:rPr lang="en-GB" sz="2000" dirty="0" err="1">
                <a:latin typeface="Arial" panose="020B0604020202020204" pitchFamily="34" charset="0"/>
                <a:cs typeface="Arial" panose="020B0604020202020204" pitchFamily="34" charset="0"/>
              </a:rPr>
              <a:t>ei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goladu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fwydo</a:t>
            </a:r>
            <a:r>
              <a:rPr lang="en-GB" sz="2000" dirty="0">
                <a:latin typeface="Arial" panose="020B0604020202020204" pitchFamily="34" charset="0"/>
                <a:cs typeface="Arial" panose="020B0604020202020204" pitchFamily="34" charset="0"/>
              </a:rPr>
              <a:t> i </a:t>
            </a:r>
            <a:r>
              <a:rPr lang="en-GB" sz="2000" dirty="0" err="1">
                <a:latin typeface="Arial" panose="020B0604020202020204" pitchFamily="34" charset="0"/>
                <a:cs typeface="Arial" panose="020B0604020202020204" pitchFamily="34" charset="0"/>
              </a:rPr>
              <a:t>mewn</a:t>
            </a:r>
            <a:r>
              <a:rPr lang="en-GB" sz="2000" dirty="0">
                <a:latin typeface="Arial" panose="020B0604020202020204" pitchFamily="34" charset="0"/>
                <a:cs typeface="Arial" panose="020B0604020202020204" pitchFamily="34" charset="0"/>
              </a:rPr>
              <a:t> I gold command</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err="1">
                <a:latin typeface="Arial" panose="020B0604020202020204" pitchFamily="34" charset="0"/>
                <a:cs typeface="Arial" panose="020B0604020202020204" pitchFamily="34" charset="0"/>
              </a:rPr>
              <a:t>Caiff</a:t>
            </a:r>
            <a:r>
              <a:rPr lang="en-GB" sz="2000" dirty="0">
                <a:latin typeface="Arial" panose="020B0604020202020204" pitchFamily="34" charset="0"/>
                <a:cs typeface="Arial" panose="020B0604020202020204" pitchFamily="34" charset="0"/>
              </a:rPr>
              <a:t> data </a:t>
            </a:r>
            <a:r>
              <a:rPr lang="en-GB" sz="2000" dirty="0" err="1">
                <a:latin typeface="Arial" panose="020B0604020202020204" pitchFamily="34" charset="0"/>
                <a:cs typeface="Arial" panose="020B0604020202020204" pitchFamily="34" charset="0"/>
              </a:rPr>
              <a:t>ei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goladu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a’i</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hadrodd</a:t>
            </a:r>
            <a:r>
              <a:rPr lang="en-GB" sz="2000" dirty="0">
                <a:latin typeface="Arial" panose="020B0604020202020204" pitchFamily="34" charset="0"/>
                <a:cs typeface="Arial" panose="020B0604020202020204" pitchFamily="34" charset="0"/>
              </a:rPr>
              <a:t> i </a:t>
            </a:r>
            <a:r>
              <a:rPr lang="en-GB" sz="2000" dirty="0" err="1">
                <a:latin typeface="Arial" panose="020B0604020202020204" pitchFamily="34" charset="0"/>
                <a:cs typeface="Arial" panose="020B0604020202020204" pitchFamily="34" charset="0"/>
              </a:rPr>
              <a:t>Lywodraeth</a:t>
            </a:r>
            <a:r>
              <a:rPr lang="en-GB" sz="2000" dirty="0">
                <a:latin typeface="Arial" panose="020B0604020202020204" pitchFamily="34" charset="0"/>
                <a:cs typeface="Arial" panose="020B0604020202020204" pitchFamily="34" charset="0"/>
              </a:rPr>
              <a:t> Cymru  </a:t>
            </a:r>
          </a:p>
          <a:p>
            <a:pPr marL="342900" indent="-342900" algn="l">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r>
              <a:rPr lang="en-GB" sz="2000" dirty="0">
                <a:latin typeface="Arial" panose="020B0604020202020204" pitchFamily="34" charset="0"/>
                <a:cs typeface="Arial" panose="020B0604020202020204" pitchFamily="34" charset="0"/>
              </a:rPr>
              <a:t>Mae </a:t>
            </a:r>
            <a:r>
              <a:rPr lang="en-GB" sz="2000" dirty="0" err="1">
                <a:latin typeface="Arial" panose="020B0604020202020204" pitchFamily="34" charset="0"/>
                <a:cs typeface="Arial" panose="020B0604020202020204" pitchFamily="34" charset="0"/>
              </a:rPr>
              <a:t>llythyrau'n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cael</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eu</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hanfon</a:t>
            </a:r>
            <a:r>
              <a:rPr lang="en-GB" sz="2000" dirty="0">
                <a:latin typeface="Arial" panose="020B0604020202020204" pitchFamily="34" charset="0"/>
                <a:cs typeface="Arial" panose="020B0604020202020204" pitchFamily="34" charset="0"/>
              </a:rPr>
              <a:t> at </a:t>
            </a:r>
            <a:r>
              <a:rPr lang="en-GB" sz="2000" dirty="0" err="1">
                <a:latin typeface="Arial" panose="020B0604020202020204" pitchFamily="34" charset="0"/>
                <a:cs typeface="Arial" panose="020B0604020202020204" pitchFamily="34" charset="0"/>
              </a:rPr>
              <a:t>weithwyr</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sy'n</a:t>
            </a:r>
            <a:r>
              <a:rPr lang="en-GB" sz="2000" dirty="0">
                <a:latin typeface="Arial" panose="020B0604020202020204" pitchFamily="34" charset="0"/>
                <a:cs typeface="Arial" panose="020B0604020202020204" pitchFamily="34" charset="0"/>
              </a:rPr>
              <a:t> </a:t>
            </a:r>
            <a:r>
              <a:rPr lang="en-GB" sz="2000" dirty="0" err="1">
                <a:latin typeface="Arial" panose="020B0604020202020204" pitchFamily="34" charset="0"/>
                <a:cs typeface="Arial" panose="020B0604020202020204" pitchFamily="34" charset="0"/>
              </a:rPr>
              <a:t>amddiffyn</a:t>
            </a:r>
            <a:r>
              <a:rPr lang="en-GB" sz="2000" dirty="0">
                <a:latin typeface="Arial" panose="020B0604020202020204" pitchFamily="34" charset="0"/>
                <a:cs typeface="Arial" panose="020B0604020202020204" pitchFamily="34" charset="0"/>
              </a:rPr>
              <a:t>  </a:t>
            </a:r>
          </a:p>
          <a:p>
            <a:pPr algn="l"/>
            <a:endParaRPr lang="en-GB" sz="2000" dirty="0">
              <a:latin typeface="Arial" panose="020B0604020202020204" pitchFamily="34" charset="0"/>
              <a:cs typeface="Arial" panose="020B0604020202020204" pitchFamily="34" charset="0"/>
            </a:endParaRPr>
          </a:p>
          <a:p>
            <a:pPr algn="l"/>
            <a:endParaRPr lang="en-GB" dirty="0"/>
          </a:p>
        </p:txBody>
      </p:sp>
    </p:spTree>
    <p:extLst>
      <p:ext uri="{BB962C8B-B14F-4D97-AF65-F5344CB8AC3E}">
        <p14:creationId xmlns:p14="http://schemas.microsoft.com/office/powerpoint/2010/main" val="745999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106BF8B-EF84-1042-AE12-34380C117DAA}"/>
              </a:ext>
            </a:extLst>
          </p:cNvPr>
          <p:cNvSpPr txBox="1">
            <a:spLocks/>
          </p:cNvSpPr>
          <p:nvPr/>
        </p:nvSpPr>
        <p:spPr>
          <a:xfrm>
            <a:off x="0" y="116633"/>
            <a:ext cx="12192000" cy="864096"/>
          </a:xfrm>
          <a:prstGeom prst="rect">
            <a:avLst/>
          </a:prstGeom>
        </p:spPr>
        <p:txBody>
          <a:bodyPr>
            <a:normAutofit/>
          </a:bodyPr>
          <a:lstStyle>
            <a:lvl1pPr algn="l" defTabSz="844083" rtl="0" eaLnBrk="1" latinLnBrk="0" hangingPunct="1">
              <a:lnSpc>
                <a:spcPct val="90000"/>
              </a:lnSpc>
              <a:spcBef>
                <a:spcPct val="0"/>
              </a:spcBef>
              <a:buNone/>
              <a:defRPr sz="4062" kern="1200">
                <a:solidFill>
                  <a:schemeClr val="tx1"/>
                </a:solidFill>
                <a:latin typeface="+mj-lt"/>
                <a:ea typeface="+mj-ea"/>
                <a:cs typeface="+mj-cs"/>
              </a:defRPr>
            </a:lvl1pPr>
          </a:lstStyle>
          <a:p>
            <a:pPr algn="ctr" fontAlgn="auto">
              <a:spcAft>
                <a:spcPts val="0"/>
              </a:spcAft>
            </a:pPr>
            <a:r>
              <a:rPr lang="en-US" sz="2400" kern="0" dirty="0">
                <a:solidFill>
                  <a:schemeClr val="bg1"/>
                </a:solidFill>
                <a:latin typeface="Arial" panose="020B0604020202020204" pitchFamily="34" charset="0"/>
                <a:cs typeface="Arial" panose="020B0604020202020204" pitchFamily="34" charset="0"/>
              </a:rPr>
              <a:t>Cofnodiad Covid-19 Cysylltiedig Absenoldeb </a:t>
            </a:r>
            <a:r>
              <a:rPr lang="en-GB" sz="2400"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Recording Covid-19 Related Absence </a:t>
            </a:r>
            <a:endParaRPr lang="en-US" sz="2400" kern="0" dirty="0">
              <a:solidFill>
                <a:schemeClr val="bg1"/>
              </a:solidFill>
              <a:latin typeface="Arial" panose="020B0604020202020204" pitchFamily="34" charset="0"/>
              <a:cs typeface="Arial" panose="020B0604020202020204" pitchFamily="34" charset="0"/>
            </a:endParaRPr>
          </a:p>
          <a:p>
            <a:pPr algn="ctr" fontAlgn="auto">
              <a:spcAft>
                <a:spcPts val="0"/>
              </a:spcAft>
            </a:pPr>
            <a:endParaRPr lang="en-GB" sz="2400" dirty="0">
              <a:solidFill>
                <a:schemeClr val="bg1"/>
              </a:solidFill>
              <a:latin typeface="Arial" panose="020B0604020202020204" pitchFamily="34" charset="0"/>
              <a:cs typeface="Arial" panose="020B0604020202020204" pitchFamily="34" charset="0"/>
            </a:endParaRPr>
          </a:p>
          <a:p>
            <a:pPr algn="ctr" fontAlgn="auto">
              <a:spcAft>
                <a:spcPts val="0"/>
              </a:spcAft>
            </a:pPr>
            <a:endParaRPr lang="en-GB" sz="3600" b="1" dirty="0">
              <a:solidFill>
                <a:schemeClr val="bg1"/>
              </a:solidFill>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ACF59E8F-6EFA-EC48-BAB8-F07FF1C1392B}"/>
              </a:ext>
            </a:extLst>
          </p:cNvPr>
          <p:cNvCxnSpPr/>
          <p:nvPr/>
        </p:nvCxnSpPr>
        <p:spPr>
          <a:xfrm>
            <a:off x="6096000" y="980728"/>
            <a:ext cx="0" cy="5040560"/>
          </a:xfrm>
          <a:prstGeom prst="line">
            <a:avLst/>
          </a:prstGeom>
          <a:ln w="15875">
            <a:solidFill>
              <a:srgbClr val="368FC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67CE00F-ED34-0141-B84F-21F734E27864}"/>
              </a:ext>
            </a:extLst>
          </p:cNvPr>
          <p:cNvSpPr txBox="1"/>
          <p:nvPr/>
        </p:nvSpPr>
        <p:spPr>
          <a:xfrm>
            <a:off x="6168008" y="1124744"/>
            <a:ext cx="5034656" cy="4770537"/>
          </a:xfrm>
          <a:prstGeom prst="rect">
            <a:avLst/>
          </a:prstGeom>
          <a:noFill/>
        </p:spPr>
        <p:txBody>
          <a:bodyPr wrap="square" rtlCol="0">
            <a:spAutoFit/>
          </a:bodyPr>
          <a:lstStyle/>
          <a:p>
            <a:pPr algn="l"/>
            <a:endParaRPr lang="en-GB" sz="1600" dirty="0">
              <a:latin typeface="Arial" panose="020B0604020202020204" pitchFamily="34" charset="0"/>
              <a:cs typeface="Arial" panose="020B0604020202020204" pitchFamily="34" charset="0"/>
            </a:endParaRPr>
          </a:p>
          <a:p>
            <a:pPr algn="l"/>
            <a:r>
              <a:rPr lang="en-GB" sz="2000" b="1" u="sng" dirty="0">
                <a:latin typeface="Arial" panose="020B0604020202020204" pitchFamily="34" charset="0"/>
                <a:cs typeface="Arial" panose="020B0604020202020204" pitchFamily="34" charset="0"/>
              </a:rPr>
              <a:t>Groups</a:t>
            </a:r>
          </a:p>
          <a:p>
            <a:pPr algn="l"/>
            <a:endParaRPr lang="en-GB" sz="2000" dirty="0">
              <a:latin typeface="Arial" panose="020B0604020202020204" pitchFamily="34" charset="0"/>
              <a:cs typeface="Arial" panose="020B0604020202020204" pitchFamily="34" charset="0"/>
            </a:endParaRPr>
          </a:p>
          <a:p>
            <a:pPr algn="l"/>
            <a:r>
              <a:rPr lang="en-GB" sz="1600" b="1" dirty="0">
                <a:latin typeface="Arial" panose="020B0604020202020204" pitchFamily="34" charset="0"/>
                <a:cs typeface="Arial" panose="020B0604020202020204" pitchFamily="34" charset="0"/>
              </a:rPr>
              <a:t>Group 1 - Extremely vulnerable shielding staff </a:t>
            </a:r>
          </a:p>
          <a:p>
            <a:pPr algn="l"/>
            <a:endParaRPr lang="en-GB" sz="1600" dirty="0">
              <a:latin typeface="Arial" panose="020B0604020202020204" pitchFamily="34" charset="0"/>
              <a:cs typeface="Arial" panose="020B0604020202020204" pitchFamily="34" charset="0"/>
            </a:endParaRPr>
          </a:p>
          <a:p>
            <a:pPr algn="l"/>
            <a:r>
              <a:rPr lang="en-GB" sz="1600" dirty="0">
                <a:latin typeface="Arial" panose="020B0604020202020204" pitchFamily="34" charset="0"/>
                <a:cs typeface="Arial" panose="020B0604020202020204" pitchFamily="34" charset="0"/>
              </a:rPr>
              <a:t>These employees will have been sent a letter either by Welsh Government or their GP</a:t>
            </a:r>
          </a:p>
          <a:p>
            <a:pPr algn="l"/>
            <a:endParaRPr lang="en-GB" sz="1600" dirty="0">
              <a:latin typeface="Arial" panose="020B0604020202020204" pitchFamily="34" charset="0"/>
              <a:cs typeface="Arial" panose="020B0604020202020204" pitchFamily="34" charset="0"/>
            </a:endParaRPr>
          </a:p>
          <a:p>
            <a:pPr algn="l"/>
            <a:r>
              <a:rPr lang="en-GB" sz="1600" b="1" dirty="0">
                <a:latin typeface="Arial" panose="020B0604020202020204" pitchFamily="34" charset="0"/>
                <a:cs typeface="Arial" panose="020B0604020202020204" pitchFamily="34" charset="0"/>
              </a:rPr>
              <a:t>Group 2 – Vulnerable </a:t>
            </a:r>
          </a:p>
          <a:p>
            <a:pPr algn="l"/>
            <a:endParaRPr lang="en-GB" sz="1600" dirty="0">
              <a:latin typeface="Arial" panose="020B0604020202020204" pitchFamily="34" charset="0"/>
              <a:cs typeface="Arial" panose="020B0604020202020204" pitchFamily="34" charset="0"/>
            </a:endParaRPr>
          </a:p>
          <a:p>
            <a:pPr algn="l"/>
            <a:r>
              <a:rPr lang="en-GB" sz="1600" dirty="0">
                <a:latin typeface="Arial" panose="020B0604020202020204" pitchFamily="34" charset="0"/>
                <a:cs typeface="Arial" panose="020B0604020202020204" pitchFamily="34" charset="0"/>
              </a:rPr>
              <a:t>Employees who are advised to be particularly stringent in following social distancing measures</a:t>
            </a:r>
          </a:p>
          <a:p>
            <a:pPr algn="l"/>
            <a:endParaRPr lang="en-GB" sz="1600" dirty="0">
              <a:latin typeface="Arial" panose="020B0604020202020204" pitchFamily="34" charset="0"/>
              <a:cs typeface="Arial" panose="020B0604020202020204" pitchFamily="34" charset="0"/>
            </a:endParaRPr>
          </a:p>
          <a:p>
            <a:pPr algn="l"/>
            <a:r>
              <a:rPr lang="en-GB" sz="1600" b="1" dirty="0">
                <a:latin typeface="Arial" panose="020B0604020202020204" pitchFamily="34" charset="0"/>
                <a:cs typeface="Arial" panose="020B0604020202020204" pitchFamily="34" charset="0"/>
              </a:rPr>
              <a:t>Group 3 - Living with/caring for group 1 &amp; 2</a:t>
            </a:r>
          </a:p>
          <a:p>
            <a:pPr algn="l"/>
            <a:endParaRPr lang="en-GB" sz="1600" b="1" dirty="0">
              <a:latin typeface="Arial" panose="020B0604020202020204" pitchFamily="34" charset="0"/>
              <a:cs typeface="Arial" panose="020B0604020202020204" pitchFamily="34" charset="0"/>
            </a:endParaRPr>
          </a:p>
          <a:p>
            <a:pPr algn="l"/>
            <a:r>
              <a:rPr lang="en-GB" sz="1600" dirty="0">
                <a:latin typeface="Arial" panose="020B0604020202020204" pitchFamily="34" charset="0"/>
                <a:cs typeface="Arial" panose="020B0604020202020204" pitchFamily="34" charset="0"/>
              </a:rPr>
              <a:t>Employees who are not currently working because they live with someone in groups 1 and 2</a:t>
            </a:r>
            <a:endParaRPr lang="en-US" sz="1600" dirty="0">
              <a:latin typeface="Arial" panose="020B0604020202020204" pitchFamily="34" charset="0"/>
              <a:cs typeface="Arial" panose="020B0604020202020204" pitchFamily="34" charset="0"/>
            </a:endParaRPr>
          </a:p>
          <a:p>
            <a:pPr marL="342900" indent="-34290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977D0B15-B5C6-4F7C-909A-8203DE47B2E6}"/>
              </a:ext>
            </a:extLst>
          </p:cNvPr>
          <p:cNvSpPr txBox="1"/>
          <p:nvPr/>
        </p:nvSpPr>
        <p:spPr>
          <a:xfrm>
            <a:off x="479376" y="1268760"/>
            <a:ext cx="5112566" cy="4570482"/>
          </a:xfrm>
          <a:prstGeom prst="rect">
            <a:avLst/>
          </a:prstGeom>
          <a:noFill/>
        </p:spPr>
        <p:txBody>
          <a:bodyPr wrap="square" rtlCol="0">
            <a:spAutoFit/>
          </a:bodyPr>
          <a:lstStyle/>
          <a:p>
            <a:pPr algn="l"/>
            <a:r>
              <a:rPr lang="en-GB" sz="2000" b="1" u="sng" dirty="0" err="1">
                <a:latin typeface="Arial" panose="020B0604020202020204" pitchFamily="34" charset="0"/>
                <a:cs typeface="Arial" panose="020B0604020202020204" pitchFamily="34" charset="0"/>
              </a:rPr>
              <a:t>Grwpiau</a:t>
            </a:r>
            <a:endParaRPr lang="en-GB" sz="2000" b="1" u="sng" dirty="0">
              <a:latin typeface="Arial" panose="020B0604020202020204" pitchFamily="34" charset="0"/>
              <a:cs typeface="Arial" panose="020B0604020202020204" pitchFamily="34" charset="0"/>
            </a:endParaRPr>
          </a:p>
          <a:p>
            <a:pPr algn="l"/>
            <a:endParaRPr lang="en-GB" sz="2000" dirty="0">
              <a:latin typeface="Arial" panose="020B0604020202020204" pitchFamily="34" charset="0"/>
              <a:cs typeface="Arial" panose="020B0604020202020204" pitchFamily="34" charset="0"/>
            </a:endParaRPr>
          </a:p>
          <a:p>
            <a:pPr algn="l"/>
            <a:r>
              <a:rPr lang="en-GB" sz="1600" b="1" dirty="0" err="1">
                <a:latin typeface="Arial" panose="020B0604020202020204" pitchFamily="34" charset="0"/>
                <a:cs typeface="Arial" panose="020B0604020202020204" pitchFamily="34" charset="0"/>
              </a:rPr>
              <a:t>Grŵp</a:t>
            </a:r>
            <a:r>
              <a:rPr lang="en-GB" sz="1600" b="1" dirty="0">
                <a:latin typeface="Arial" panose="020B0604020202020204" pitchFamily="34" charset="0"/>
                <a:cs typeface="Arial" panose="020B0604020202020204" pitchFamily="34" charset="0"/>
              </a:rPr>
              <a:t> 1 - staff </a:t>
            </a:r>
            <a:r>
              <a:rPr lang="en-GB" sz="1600" b="1" dirty="0" err="1">
                <a:latin typeface="Arial" panose="020B0604020202020204" pitchFamily="34" charset="0"/>
                <a:cs typeface="Arial" panose="020B0604020202020204" pitchFamily="34" charset="0"/>
              </a:rPr>
              <a:t>sy'n</a:t>
            </a:r>
            <a:r>
              <a:rPr lang="en-GB" sz="1600" b="1" dirty="0">
                <a:latin typeface="Arial" panose="020B0604020202020204" pitchFamily="34" charset="0"/>
                <a:cs typeface="Arial" panose="020B0604020202020204" pitchFamily="34" charset="0"/>
              </a:rPr>
              <a:t> </a:t>
            </a:r>
            <a:r>
              <a:rPr lang="en-GB" sz="1600" b="1" dirty="0" err="1">
                <a:latin typeface="Arial" panose="020B0604020202020204" pitchFamily="34" charset="0"/>
                <a:cs typeface="Arial" panose="020B0604020202020204" pitchFamily="34" charset="0"/>
              </a:rPr>
              <a:t>agored</a:t>
            </a:r>
            <a:r>
              <a:rPr lang="en-GB" sz="1600" b="1" dirty="0">
                <a:latin typeface="Arial" panose="020B0604020202020204" pitchFamily="34" charset="0"/>
                <a:cs typeface="Arial" panose="020B0604020202020204" pitchFamily="34" charset="0"/>
              </a:rPr>
              <a:t> </a:t>
            </a:r>
            <a:r>
              <a:rPr lang="en-GB" sz="1600" b="1" dirty="0" err="1">
                <a:latin typeface="Arial" panose="020B0604020202020204" pitchFamily="34" charset="0"/>
                <a:cs typeface="Arial" panose="020B0604020202020204" pitchFamily="34" charset="0"/>
              </a:rPr>
              <a:t>iawn</a:t>
            </a:r>
            <a:r>
              <a:rPr lang="en-GB" sz="1600" b="1" dirty="0">
                <a:latin typeface="Arial" panose="020B0604020202020204" pitchFamily="34" charset="0"/>
                <a:cs typeface="Arial" panose="020B0604020202020204" pitchFamily="34" charset="0"/>
              </a:rPr>
              <a:t> i </a:t>
            </a:r>
            <a:r>
              <a:rPr lang="en-GB" sz="1600" b="1" dirty="0" err="1">
                <a:latin typeface="Arial" panose="020B0604020202020204" pitchFamily="34" charset="0"/>
                <a:cs typeface="Arial" panose="020B0604020202020204" pitchFamily="34" charset="0"/>
              </a:rPr>
              <a:t>niwed</a:t>
            </a:r>
            <a:r>
              <a:rPr lang="en-GB" sz="1600" b="1" dirty="0">
                <a:latin typeface="Arial" panose="020B0604020202020204" pitchFamily="34" charset="0"/>
                <a:cs typeface="Arial" panose="020B0604020202020204" pitchFamily="34" charset="0"/>
              </a:rPr>
              <a:t> </a:t>
            </a:r>
          </a:p>
          <a:p>
            <a:pPr algn="l"/>
            <a:endParaRPr lang="en-GB" sz="1600" dirty="0">
              <a:latin typeface="Arial" panose="020B0604020202020204" pitchFamily="34" charset="0"/>
              <a:cs typeface="Arial" panose="020B0604020202020204" pitchFamily="34" charset="0"/>
            </a:endParaRPr>
          </a:p>
          <a:p>
            <a:pPr algn="l"/>
            <a:r>
              <a:rPr lang="en-GB" sz="1600" dirty="0" err="1">
                <a:latin typeface="Arial" panose="020B0604020202020204" pitchFamily="34" charset="0"/>
                <a:cs typeface="Arial" panose="020B0604020202020204" pitchFamily="34" charset="0"/>
              </a:rPr>
              <a:t>Bydd</a:t>
            </a:r>
            <a:r>
              <a:rPr lang="en-GB" sz="1600" dirty="0">
                <a:latin typeface="Arial" panose="020B0604020202020204" pitchFamily="34" charset="0"/>
                <a:cs typeface="Arial" panose="020B0604020202020204" pitchFamily="34" charset="0"/>
              </a:rPr>
              <a:t> y </a:t>
            </a:r>
            <a:r>
              <a:rPr lang="en-GB" sz="1600" dirty="0" err="1">
                <a:latin typeface="Arial" panose="020B0604020202020204" pitchFamily="34" charset="0"/>
                <a:cs typeface="Arial" panose="020B0604020202020204" pitchFamily="34" charset="0"/>
              </a:rPr>
              <a:t>gweithwyr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wedi</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derbyn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llythyr</a:t>
            </a:r>
            <a:r>
              <a:rPr lang="en-GB" sz="1600" dirty="0">
                <a:latin typeface="Arial" panose="020B0604020202020204" pitchFamily="34" charset="0"/>
                <a:cs typeface="Arial" panose="020B0604020202020204" pitchFamily="34" charset="0"/>
              </a:rPr>
              <a:t> o </a:t>
            </a:r>
            <a:r>
              <a:rPr lang="en-GB" sz="1600" dirty="0" err="1">
                <a:latin typeface="Arial" panose="020B0604020202020204" pitchFamily="34" charset="0"/>
                <a:cs typeface="Arial" panose="020B0604020202020204" pitchFamily="34" charset="0"/>
              </a:rPr>
              <a:t>Lywodraeth</a:t>
            </a:r>
            <a:r>
              <a:rPr lang="en-GB" sz="1600" dirty="0">
                <a:latin typeface="Arial" panose="020B0604020202020204" pitchFamily="34" charset="0"/>
                <a:cs typeface="Arial" panose="020B0604020202020204" pitchFamily="34" charset="0"/>
              </a:rPr>
              <a:t> Cymru neu </a:t>
            </a:r>
            <a:r>
              <a:rPr lang="en-GB" sz="1600" dirty="0" err="1">
                <a:latin typeface="Arial" panose="020B0604020202020204" pitchFamily="34" charset="0"/>
                <a:cs typeface="Arial" panose="020B0604020202020204" pitchFamily="34" charset="0"/>
              </a:rPr>
              <a:t>gan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eu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meddyg</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teulu</a:t>
            </a:r>
            <a:endParaRPr lang="en-GB" sz="1600" dirty="0">
              <a:latin typeface="Arial" panose="020B0604020202020204" pitchFamily="34" charset="0"/>
              <a:cs typeface="Arial" panose="020B0604020202020204" pitchFamily="34" charset="0"/>
            </a:endParaRPr>
          </a:p>
          <a:p>
            <a:pPr algn="l"/>
            <a:endParaRPr lang="en-GB" sz="1600" dirty="0">
              <a:latin typeface="Arial" panose="020B0604020202020204" pitchFamily="34" charset="0"/>
              <a:cs typeface="Arial" panose="020B0604020202020204" pitchFamily="34" charset="0"/>
            </a:endParaRPr>
          </a:p>
          <a:p>
            <a:pPr algn="l"/>
            <a:r>
              <a:rPr lang="en-GB" sz="1600" b="1" dirty="0" err="1">
                <a:latin typeface="Arial" panose="020B0604020202020204" pitchFamily="34" charset="0"/>
                <a:cs typeface="Arial" panose="020B0604020202020204" pitchFamily="34" charset="0"/>
              </a:rPr>
              <a:t>Grŵp</a:t>
            </a:r>
            <a:r>
              <a:rPr lang="en-GB" sz="1600" b="1" dirty="0">
                <a:latin typeface="Arial" panose="020B0604020202020204" pitchFamily="34" charset="0"/>
                <a:cs typeface="Arial" panose="020B0604020202020204" pitchFamily="34" charset="0"/>
              </a:rPr>
              <a:t> 2 – </a:t>
            </a:r>
            <a:r>
              <a:rPr lang="en-GB" sz="1600" b="1" dirty="0" err="1">
                <a:latin typeface="Arial" panose="020B0604020202020204" pitchFamily="34" charset="0"/>
                <a:cs typeface="Arial" panose="020B0604020202020204" pitchFamily="34" charset="0"/>
              </a:rPr>
              <a:t>agored</a:t>
            </a:r>
            <a:r>
              <a:rPr lang="en-GB" sz="1600" b="1" dirty="0">
                <a:latin typeface="Arial" panose="020B0604020202020204" pitchFamily="34" charset="0"/>
                <a:cs typeface="Arial" panose="020B0604020202020204" pitchFamily="34" charset="0"/>
              </a:rPr>
              <a:t> i </a:t>
            </a:r>
            <a:r>
              <a:rPr lang="en-GB" sz="1600" b="1" dirty="0" err="1">
                <a:latin typeface="Arial" panose="020B0604020202020204" pitchFamily="34" charset="0"/>
                <a:cs typeface="Arial" panose="020B0604020202020204" pitchFamily="34" charset="0"/>
              </a:rPr>
              <a:t>niwed</a:t>
            </a:r>
            <a:r>
              <a:rPr lang="en-GB" sz="1600" b="1" dirty="0">
                <a:latin typeface="Arial" panose="020B0604020202020204" pitchFamily="34" charset="0"/>
                <a:cs typeface="Arial" panose="020B0604020202020204" pitchFamily="34" charset="0"/>
              </a:rPr>
              <a:t> </a:t>
            </a:r>
          </a:p>
          <a:p>
            <a:pPr algn="l"/>
            <a:endParaRPr lang="en-GB" sz="1600" dirty="0">
              <a:latin typeface="Arial" panose="020B0604020202020204" pitchFamily="34" charset="0"/>
              <a:cs typeface="Arial" panose="020B0604020202020204" pitchFamily="34" charset="0"/>
            </a:endParaRPr>
          </a:p>
          <a:p>
            <a:pPr algn="l"/>
            <a:r>
              <a:rPr lang="en-GB" sz="1600" dirty="0" err="1">
                <a:latin typeface="Arial" panose="020B0604020202020204" pitchFamily="34" charset="0"/>
                <a:cs typeface="Arial" panose="020B0604020202020204" pitchFamily="34" charset="0"/>
              </a:rPr>
              <a:t>Gweithwyr</a:t>
            </a:r>
            <a:r>
              <a:rPr lang="en-GB" sz="1600" dirty="0">
                <a:latin typeface="Arial" panose="020B0604020202020204" pitchFamily="34" charset="0"/>
                <a:cs typeface="Arial" panose="020B0604020202020204" pitchFamily="34" charset="0"/>
              </a:rPr>
              <a:t> a </a:t>
            </a:r>
            <a:r>
              <a:rPr lang="en-GB" sz="1600" dirty="0" err="1">
                <a:latin typeface="Arial" panose="020B0604020202020204" pitchFamily="34" charset="0"/>
                <a:cs typeface="Arial" panose="020B0604020202020204" pitchFamily="34" charset="0"/>
              </a:rPr>
              <a:t>gynghorir</a:t>
            </a:r>
            <a:r>
              <a:rPr lang="en-GB" sz="1600" dirty="0">
                <a:latin typeface="Arial" panose="020B0604020202020204" pitchFamily="34" charset="0"/>
                <a:cs typeface="Arial" panose="020B0604020202020204" pitchFamily="34" charset="0"/>
              </a:rPr>
              <a:t> i </a:t>
            </a:r>
            <a:r>
              <a:rPr lang="en-GB" sz="1600" dirty="0" err="1">
                <a:latin typeface="Arial" panose="020B0604020202020204" pitchFamily="34" charset="0"/>
                <a:cs typeface="Arial" panose="020B0604020202020204" pitchFamily="34" charset="0"/>
              </a:rPr>
              <a:t>fod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arbennig</a:t>
            </a:r>
            <a:r>
              <a:rPr lang="en-GB" sz="1600" dirty="0">
                <a:latin typeface="Arial" panose="020B0604020202020204" pitchFamily="34" charset="0"/>
                <a:cs typeface="Arial" panose="020B0604020202020204" pitchFamily="34" charset="0"/>
              </a:rPr>
              <a:t> o </a:t>
            </a:r>
            <a:r>
              <a:rPr lang="en-GB" sz="1600" dirty="0" err="1">
                <a:latin typeface="Arial" panose="020B0604020202020204" pitchFamily="34" charset="0"/>
                <a:cs typeface="Arial" panose="020B0604020202020204" pitchFamily="34" charset="0"/>
              </a:rPr>
              <a:t>gaeth</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wrth</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ddilyn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mesurau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ymbellhau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cymdeithasol</a:t>
            </a:r>
            <a:endParaRPr lang="en-GB" sz="1600" dirty="0">
              <a:latin typeface="Arial" panose="020B0604020202020204" pitchFamily="34" charset="0"/>
              <a:cs typeface="Arial" panose="020B0604020202020204" pitchFamily="34" charset="0"/>
            </a:endParaRPr>
          </a:p>
          <a:p>
            <a:pPr algn="l"/>
            <a:endParaRPr lang="en-GB" sz="1600" dirty="0">
              <a:latin typeface="Arial" panose="020B0604020202020204" pitchFamily="34" charset="0"/>
              <a:cs typeface="Arial" panose="020B0604020202020204" pitchFamily="34" charset="0"/>
            </a:endParaRPr>
          </a:p>
          <a:p>
            <a:pPr algn="l"/>
            <a:r>
              <a:rPr lang="en-GB" sz="1600" b="1" dirty="0" err="1">
                <a:latin typeface="Arial" panose="020B0604020202020204" pitchFamily="34" charset="0"/>
                <a:cs typeface="Arial" panose="020B0604020202020204" pitchFamily="34" charset="0"/>
              </a:rPr>
              <a:t>Grŵp</a:t>
            </a:r>
            <a:r>
              <a:rPr lang="en-GB" sz="1600" b="1" dirty="0">
                <a:latin typeface="Arial" panose="020B0604020202020204" pitchFamily="34" charset="0"/>
                <a:cs typeface="Arial" panose="020B0604020202020204" pitchFamily="34" charset="0"/>
              </a:rPr>
              <a:t> 3 - </a:t>
            </a:r>
            <a:r>
              <a:rPr lang="en-GB" sz="1600" b="1" dirty="0" err="1">
                <a:latin typeface="Arial" panose="020B0604020202020204" pitchFamily="34" charset="0"/>
                <a:cs typeface="Arial" panose="020B0604020202020204" pitchFamily="34" charset="0"/>
              </a:rPr>
              <a:t>Byw</a:t>
            </a:r>
            <a:r>
              <a:rPr lang="en-GB" sz="1600" b="1" dirty="0">
                <a:latin typeface="Arial" panose="020B0604020202020204" pitchFamily="34" charset="0"/>
                <a:cs typeface="Arial" panose="020B0604020202020204" pitchFamily="34" charset="0"/>
              </a:rPr>
              <a:t> </a:t>
            </a:r>
            <a:r>
              <a:rPr lang="en-GB" sz="1600" b="1" dirty="0" err="1">
                <a:latin typeface="Arial" panose="020B0604020202020204" pitchFamily="34" charset="0"/>
                <a:cs typeface="Arial" panose="020B0604020202020204" pitchFamily="34" charset="0"/>
              </a:rPr>
              <a:t>gyda</a:t>
            </a:r>
            <a:r>
              <a:rPr lang="en-GB" sz="1600" b="1" dirty="0">
                <a:latin typeface="Arial" panose="020B0604020202020204" pitchFamily="34" charset="0"/>
                <a:cs typeface="Arial" panose="020B0604020202020204" pitchFamily="34" charset="0"/>
              </a:rPr>
              <a:t>/</a:t>
            </a:r>
            <a:r>
              <a:rPr lang="en-GB" sz="1600" b="1" dirty="0" err="1">
                <a:latin typeface="Arial" panose="020B0604020202020204" pitchFamily="34" charset="0"/>
                <a:cs typeface="Arial" panose="020B0604020202020204" pitchFamily="34" charset="0"/>
              </a:rPr>
              <a:t>gofalu</a:t>
            </a:r>
            <a:r>
              <a:rPr lang="en-GB" sz="1600" b="1" dirty="0">
                <a:latin typeface="Arial" panose="020B0604020202020204" pitchFamily="34" charset="0"/>
                <a:cs typeface="Arial" panose="020B0604020202020204" pitchFamily="34" charset="0"/>
              </a:rPr>
              <a:t> am </a:t>
            </a:r>
            <a:r>
              <a:rPr lang="en-GB" sz="1600" b="1" dirty="0" err="1">
                <a:latin typeface="Arial" panose="020B0604020202020204" pitchFamily="34" charset="0"/>
                <a:cs typeface="Arial" panose="020B0604020202020204" pitchFamily="34" charset="0"/>
              </a:rPr>
              <a:t>grŵp</a:t>
            </a:r>
            <a:r>
              <a:rPr lang="en-GB" sz="1600" b="1" dirty="0">
                <a:latin typeface="Arial" panose="020B0604020202020204" pitchFamily="34" charset="0"/>
                <a:cs typeface="Arial" panose="020B0604020202020204" pitchFamily="34" charset="0"/>
              </a:rPr>
              <a:t> 1 a 2</a:t>
            </a:r>
          </a:p>
          <a:p>
            <a:pPr algn="l"/>
            <a:endParaRPr lang="en-GB" sz="1600" dirty="0">
              <a:latin typeface="Arial" panose="020B0604020202020204" pitchFamily="34" charset="0"/>
              <a:cs typeface="Arial" panose="020B0604020202020204" pitchFamily="34" charset="0"/>
            </a:endParaRPr>
          </a:p>
          <a:p>
            <a:pPr algn="l"/>
            <a:r>
              <a:rPr lang="en-GB" sz="1600" dirty="0" err="1">
                <a:latin typeface="Arial" panose="020B0604020202020204" pitchFamily="34" charset="0"/>
                <a:cs typeface="Arial" panose="020B0604020202020204" pitchFamily="34" charset="0"/>
              </a:rPr>
              <a:t>Gweithwyr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nad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ydynt</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gweithio</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ar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hyn</a:t>
            </a:r>
            <a:r>
              <a:rPr lang="en-GB" sz="1600" dirty="0">
                <a:latin typeface="Arial" panose="020B0604020202020204" pitchFamily="34" charset="0"/>
                <a:cs typeface="Arial" panose="020B0604020202020204" pitchFamily="34" charset="0"/>
              </a:rPr>
              <a:t> o </a:t>
            </a:r>
            <a:r>
              <a:rPr lang="en-GB" sz="1600" dirty="0" err="1">
                <a:latin typeface="Arial" panose="020B0604020202020204" pitchFamily="34" charset="0"/>
                <a:cs typeface="Arial" panose="020B0604020202020204" pitchFamily="34" charset="0"/>
              </a:rPr>
              <a:t>bryd</a:t>
            </a:r>
            <a:r>
              <a:rPr lang="en-GB" sz="1600" dirty="0">
                <a:latin typeface="Arial" panose="020B0604020202020204" pitchFamily="34" charset="0"/>
                <a:cs typeface="Arial" panose="020B0604020202020204" pitchFamily="34" charset="0"/>
              </a:rPr>
              <a:t> am </a:t>
            </a:r>
            <a:r>
              <a:rPr lang="en-GB" sz="1600" dirty="0" err="1">
                <a:latin typeface="Arial" panose="020B0604020202020204" pitchFamily="34" charset="0"/>
                <a:cs typeface="Arial" panose="020B0604020202020204" pitchFamily="34" charset="0"/>
              </a:rPr>
              <a:t>eu</a:t>
            </a:r>
            <a:r>
              <a:rPr lang="en-GB" sz="1600" dirty="0">
                <a:latin typeface="Arial" panose="020B0604020202020204" pitchFamily="34" charset="0"/>
                <a:cs typeface="Arial" panose="020B0604020202020204" pitchFamily="34" charset="0"/>
              </a:rPr>
              <a:t> bod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byw</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gyda</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rhywun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yng</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ngrwpiau</a:t>
            </a:r>
            <a:r>
              <a:rPr lang="en-GB" sz="1600" dirty="0">
                <a:latin typeface="Arial" panose="020B0604020202020204" pitchFamily="34" charset="0"/>
                <a:cs typeface="Arial" panose="020B0604020202020204" pitchFamily="34" charset="0"/>
              </a:rPr>
              <a:t> 1 a 2</a:t>
            </a:r>
          </a:p>
          <a:p>
            <a:r>
              <a:rPr lang="en-GB" dirty="0"/>
              <a:t> </a:t>
            </a:r>
          </a:p>
        </p:txBody>
      </p:sp>
    </p:spTree>
    <p:extLst>
      <p:ext uri="{BB962C8B-B14F-4D97-AF65-F5344CB8AC3E}">
        <p14:creationId xmlns:p14="http://schemas.microsoft.com/office/powerpoint/2010/main" val="34478603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106BF8B-EF84-1042-AE12-34380C117DAA}"/>
              </a:ext>
            </a:extLst>
          </p:cNvPr>
          <p:cNvSpPr txBox="1">
            <a:spLocks/>
          </p:cNvSpPr>
          <p:nvPr/>
        </p:nvSpPr>
        <p:spPr>
          <a:xfrm>
            <a:off x="0" y="116633"/>
            <a:ext cx="12192000" cy="864096"/>
          </a:xfrm>
          <a:prstGeom prst="rect">
            <a:avLst/>
          </a:prstGeom>
        </p:spPr>
        <p:txBody>
          <a:bodyPr>
            <a:normAutofit/>
          </a:bodyPr>
          <a:lstStyle>
            <a:lvl1pPr algn="l" defTabSz="844083" rtl="0" eaLnBrk="1" latinLnBrk="0" hangingPunct="1">
              <a:lnSpc>
                <a:spcPct val="90000"/>
              </a:lnSpc>
              <a:spcBef>
                <a:spcPct val="0"/>
              </a:spcBef>
              <a:buNone/>
              <a:defRPr sz="4062" kern="1200">
                <a:solidFill>
                  <a:schemeClr val="tx1"/>
                </a:solidFill>
                <a:latin typeface="+mj-lt"/>
                <a:ea typeface="+mj-ea"/>
                <a:cs typeface="+mj-cs"/>
              </a:defRPr>
            </a:lvl1pPr>
          </a:lstStyle>
          <a:p>
            <a:pPr algn="ctr" fontAlgn="auto">
              <a:spcAft>
                <a:spcPts val="0"/>
              </a:spcAft>
            </a:pPr>
            <a:r>
              <a:rPr lang="en-US" sz="2400" kern="0" dirty="0">
                <a:solidFill>
                  <a:schemeClr val="bg1"/>
                </a:solidFill>
                <a:latin typeface="Arial" panose="020B0604020202020204" pitchFamily="34" charset="0"/>
                <a:cs typeface="Arial" panose="020B0604020202020204" pitchFamily="34" charset="0"/>
              </a:rPr>
              <a:t>Cofnodiad Covid-19 Cysylltiedig Absenoldeb </a:t>
            </a:r>
            <a:r>
              <a:rPr lang="en-GB" sz="2400"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Recording Covid-19 Related Absence </a:t>
            </a:r>
            <a:endParaRPr lang="en-US" sz="2400" kern="0" dirty="0">
              <a:solidFill>
                <a:schemeClr val="bg1"/>
              </a:solidFill>
              <a:latin typeface="Arial" panose="020B0604020202020204" pitchFamily="34" charset="0"/>
              <a:cs typeface="Arial" panose="020B0604020202020204" pitchFamily="34" charset="0"/>
            </a:endParaRPr>
          </a:p>
          <a:p>
            <a:pPr algn="ctr" fontAlgn="auto">
              <a:spcAft>
                <a:spcPts val="0"/>
              </a:spcAft>
            </a:pPr>
            <a:endParaRPr lang="en-GB" sz="3600" b="1" dirty="0">
              <a:solidFill>
                <a:schemeClr val="bg1"/>
              </a:solidFill>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ACF59E8F-6EFA-EC48-BAB8-F07FF1C1392B}"/>
              </a:ext>
            </a:extLst>
          </p:cNvPr>
          <p:cNvCxnSpPr/>
          <p:nvPr/>
        </p:nvCxnSpPr>
        <p:spPr>
          <a:xfrm>
            <a:off x="6096000" y="980728"/>
            <a:ext cx="0" cy="5040560"/>
          </a:xfrm>
          <a:prstGeom prst="line">
            <a:avLst/>
          </a:prstGeom>
          <a:ln w="15875">
            <a:solidFill>
              <a:srgbClr val="368FC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67CE00F-ED34-0141-B84F-21F734E27864}"/>
              </a:ext>
            </a:extLst>
          </p:cNvPr>
          <p:cNvSpPr txBox="1"/>
          <p:nvPr/>
        </p:nvSpPr>
        <p:spPr>
          <a:xfrm>
            <a:off x="6168009" y="1124744"/>
            <a:ext cx="5034654" cy="5986254"/>
          </a:xfrm>
          <a:prstGeom prst="rect">
            <a:avLst/>
          </a:prstGeom>
          <a:noFill/>
        </p:spPr>
        <p:txBody>
          <a:bodyPr wrap="square" rtlCol="0">
            <a:spAutoFit/>
          </a:bodyPr>
          <a:lstStyle/>
          <a:p>
            <a:pPr algn="l"/>
            <a:r>
              <a:rPr lang="en-GB" sz="2000" b="1" u="sng" dirty="0">
                <a:latin typeface="Arial" panose="020B0604020202020204" pitchFamily="34" charset="0"/>
                <a:cs typeface="Arial" panose="020B0604020202020204" pitchFamily="34" charset="0"/>
              </a:rPr>
              <a:t>Covid-19 Codes</a:t>
            </a:r>
          </a:p>
          <a:p>
            <a:pPr marL="342900" indent="-342900" algn="l">
              <a:buFont typeface="+mj-lt"/>
              <a:buAutoNum type="arabicPeriod"/>
            </a:pPr>
            <a:endParaRPr lang="en-GB" sz="1600" dirty="0">
              <a:solidFill>
                <a:schemeClr val="tx1"/>
              </a:solidFill>
              <a:latin typeface="Arial" panose="020B0604020202020204" pitchFamily="34" charset="0"/>
              <a:cs typeface="Arial" panose="020B0604020202020204" pitchFamily="34" charset="0"/>
            </a:endParaRPr>
          </a:p>
          <a:p>
            <a:pPr marL="342900" lvl="0" indent="-342900" algn="l">
              <a:buFont typeface="+mj-lt"/>
              <a:buAutoNum type="arabicPeriod"/>
            </a:pPr>
            <a:r>
              <a:rPr lang="en-GB" sz="1600" dirty="0">
                <a:solidFill>
                  <a:schemeClr val="tx1"/>
                </a:solidFill>
                <a:latin typeface="Arial" panose="020B0604020202020204" pitchFamily="34" charset="0"/>
                <a:cs typeface="Arial" panose="020B0604020202020204" pitchFamily="34" charset="0"/>
              </a:rPr>
              <a:t>Coronavirus New Cough/ Fever (Homeworking 7 day Self-Isolation)</a:t>
            </a:r>
          </a:p>
          <a:p>
            <a:pPr marL="342900" lvl="0" indent="-342900" algn="l">
              <a:buFont typeface="+mj-lt"/>
              <a:buAutoNum type="arabicPeriod"/>
            </a:pPr>
            <a:endParaRPr lang="en-GB" sz="1600" dirty="0">
              <a:solidFill>
                <a:schemeClr val="tx1"/>
              </a:solidFill>
              <a:latin typeface="Arial" panose="020B0604020202020204" pitchFamily="34" charset="0"/>
              <a:cs typeface="Arial" panose="020B0604020202020204" pitchFamily="34" charset="0"/>
            </a:endParaRPr>
          </a:p>
          <a:p>
            <a:pPr marL="342900" lvl="0" indent="-342900" algn="l">
              <a:buFont typeface="+mj-lt"/>
              <a:buAutoNum type="arabicPeriod"/>
            </a:pPr>
            <a:r>
              <a:rPr lang="en-GB" sz="1600" dirty="0">
                <a:solidFill>
                  <a:schemeClr val="tx1"/>
                </a:solidFill>
                <a:latin typeface="Arial" panose="020B0604020202020204" pitchFamily="34" charset="0"/>
                <a:cs typeface="Arial" panose="020B0604020202020204" pitchFamily="34" charset="0"/>
              </a:rPr>
              <a:t>Coronavirus New Cough / Fever (Non Homeworking 7 day Self-Isolation)</a:t>
            </a:r>
          </a:p>
          <a:p>
            <a:pPr marL="342900" lvl="0" indent="-342900" algn="l">
              <a:buFont typeface="+mj-lt"/>
              <a:buAutoNum type="arabicPeriod"/>
            </a:pPr>
            <a:endParaRPr lang="en-GB" sz="1600" dirty="0">
              <a:solidFill>
                <a:schemeClr val="tx1"/>
              </a:solidFill>
              <a:latin typeface="Arial" panose="020B0604020202020204" pitchFamily="34" charset="0"/>
              <a:cs typeface="Arial" panose="020B0604020202020204" pitchFamily="34" charset="0"/>
            </a:endParaRPr>
          </a:p>
          <a:p>
            <a:pPr marL="342900" lvl="0" indent="-342900" algn="l">
              <a:buFont typeface="+mj-lt"/>
              <a:buAutoNum type="arabicPeriod"/>
            </a:pPr>
            <a:r>
              <a:rPr lang="en-GB" sz="1600" dirty="0">
                <a:solidFill>
                  <a:schemeClr val="tx1"/>
                </a:solidFill>
                <a:latin typeface="Arial" panose="020B0604020202020204" pitchFamily="34" charset="0"/>
                <a:cs typeface="Arial" panose="020B0604020202020204" pitchFamily="34" charset="0"/>
              </a:rPr>
              <a:t>Coronavirus (Homeworking up to 14 days Self-Isolation)</a:t>
            </a:r>
          </a:p>
          <a:p>
            <a:pPr marL="342900" lvl="0" indent="-342900" algn="l">
              <a:buFont typeface="+mj-lt"/>
              <a:buAutoNum type="arabicPeriod"/>
            </a:pPr>
            <a:endParaRPr lang="en-GB" sz="1600" dirty="0">
              <a:solidFill>
                <a:schemeClr val="tx1"/>
              </a:solidFill>
              <a:latin typeface="Arial" panose="020B0604020202020204" pitchFamily="34" charset="0"/>
              <a:cs typeface="Arial" panose="020B0604020202020204" pitchFamily="34" charset="0"/>
            </a:endParaRPr>
          </a:p>
          <a:p>
            <a:pPr marL="342900" lvl="0" indent="-342900" algn="l">
              <a:buFont typeface="+mj-lt"/>
              <a:buAutoNum type="arabicPeriod"/>
            </a:pPr>
            <a:r>
              <a:rPr lang="en-GB" sz="1600" dirty="0">
                <a:solidFill>
                  <a:schemeClr val="tx1"/>
                </a:solidFill>
                <a:latin typeface="Arial" panose="020B0604020202020204" pitchFamily="34" charset="0"/>
                <a:cs typeface="Arial" panose="020B0604020202020204" pitchFamily="34" charset="0"/>
              </a:rPr>
              <a:t>Coronavirus (Non Homeworking 14 days Self-Isolation)</a:t>
            </a:r>
          </a:p>
          <a:p>
            <a:pPr marL="342900" lvl="0" indent="-342900" algn="l">
              <a:buFont typeface="+mj-lt"/>
              <a:buAutoNum type="arabicPeriod"/>
            </a:pPr>
            <a:endParaRPr lang="en-GB" sz="1600" dirty="0">
              <a:latin typeface="Arial" panose="020B0604020202020204" pitchFamily="34" charset="0"/>
              <a:cs typeface="Arial" panose="020B0604020202020204" pitchFamily="34" charset="0"/>
            </a:endParaRPr>
          </a:p>
          <a:p>
            <a:pPr marL="342900" lvl="0" indent="-342900" algn="l">
              <a:buFont typeface="+mj-lt"/>
              <a:buAutoNum type="arabicPeriod"/>
            </a:pPr>
            <a:r>
              <a:rPr lang="en-GB" sz="1600" dirty="0">
                <a:latin typeface="Arial" panose="020B0604020202020204" pitchFamily="34" charset="0"/>
                <a:cs typeface="Arial" panose="020B0604020202020204" pitchFamily="34" charset="0"/>
              </a:rPr>
              <a:t>Coronavirus New Cough / Fever (Self-Isolation not diagnosed 7 day)</a:t>
            </a:r>
          </a:p>
          <a:p>
            <a:pPr marL="342900" lvl="0" indent="-342900" algn="l">
              <a:buFont typeface="+mj-lt"/>
              <a:buAutoNum type="arabicPeriod"/>
            </a:pPr>
            <a:endParaRPr lang="en-GB" sz="1600" dirty="0">
              <a:latin typeface="Arial" panose="020B0604020202020204" pitchFamily="34" charset="0"/>
              <a:cs typeface="Arial" panose="020B0604020202020204" pitchFamily="34" charset="0"/>
            </a:endParaRPr>
          </a:p>
          <a:p>
            <a:pPr marL="342900" lvl="0" indent="-342900" algn="l">
              <a:buFont typeface="+mj-lt"/>
              <a:buAutoNum type="arabicPeriod"/>
            </a:pPr>
            <a:r>
              <a:rPr lang="en-GB" sz="1600" dirty="0">
                <a:latin typeface="Arial" panose="020B0604020202020204" pitchFamily="34" charset="0"/>
                <a:cs typeface="Arial" panose="020B0604020202020204" pitchFamily="34" charset="0"/>
              </a:rPr>
              <a:t>Coronavirus (Self-Isolation not diagnosed up to 14 days)</a:t>
            </a:r>
          </a:p>
          <a:p>
            <a:pPr marL="342900" lvl="0" indent="-342900" algn="l">
              <a:buFont typeface="+mj-lt"/>
              <a:buAutoNum type="arabicPeriod"/>
            </a:pPr>
            <a:endParaRPr lang="en-GB" sz="1600" dirty="0">
              <a:latin typeface="Arial" panose="020B0604020202020204" pitchFamily="34" charset="0"/>
              <a:cs typeface="Arial" panose="020B0604020202020204" pitchFamily="34" charset="0"/>
            </a:endParaRPr>
          </a:p>
          <a:p>
            <a:pPr algn="l"/>
            <a:endParaRPr lang="en-GB" sz="1600" dirty="0">
              <a:latin typeface="Arial" panose="020B0604020202020204" pitchFamily="34" charset="0"/>
              <a:cs typeface="Arial" panose="020B0604020202020204" pitchFamily="34" charset="0"/>
            </a:endParaRPr>
          </a:p>
          <a:p>
            <a:pPr algn="l"/>
            <a:endParaRPr lang="en-GB" sz="1600" dirty="0">
              <a:latin typeface="Arial" panose="020B0604020202020204" pitchFamily="34" charset="0"/>
              <a:cs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79ED3089-30B0-4792-B905-30D54ED2FB6C}"/>
              </a:ext>
            </a:extLst>
          </p:cNvPr>
          <p:cNvSpPr txBox="1"/>
          <p:nvPr/>
        </p:nvSpPr>
        <p:spPr>
          <a:xfrm>
            <a:off x="335360" y="1124744"/>
            <a:ext cx="5256530" cy="4832092"/>
          </a:xfrm>
          <a:prstGeom prst="rect">
            <a:avLst/>
          </a:prstGeom>
          <a:noFill/>
        </p:spPr>
        <p:txBody>
          <a:bodyPr wrap="square" rtlCol="0">
            <a:spAutoFit/>
          </a:bodyPr>
          <a:lstStyle/>
          <a:p>
            <a:pPr algn="l"/>
            <a:r>
              <a:rPr lang="en-GB" sz="2000" b="1" u="sng" dirty="0">
                <a:latin typeface="Arial" panose="020B0604020202020204" pitchFamily="34" charset="0"/>
                <a:cs typeface="Arial" panose="020B0604020202020204" pitchFamily="34" charset="0"/>
              </a:rPr>
              <a:t>Covid-19 </a:t>
            </a:r>
            <a:r>
              <a:rPr lang="en-GB" sz="2000" b="1" u="sng" dirty="0" err="1">
                <a:latin typeface="Arial" panose="020B0604020202020204" pitchFamily="34" charset="0"/>
                <a:cs typeface="Arial" panose="020B0604020202020204" pitchFamily="34" charset="0"/>
              </a:rPr>
              <a:t>codau</a:t>
            </a:r>
            <a:endParaRPr lang="en-GB" sz="2000" b="1" u="sng" dirty="0">
              <a:latin typeface="Arial" panose="020B0604020202020204" pitchFamily="34" charset="0"/>
              <a:cs typeface="Arial" panose="020B0604020202020204" pitchFamily="34" charset="0"/>
            </a:endParaRPr>
          </a:p>
          <a:p>
            <a:pPr algn="l"/>
            <a:endParaRPr lang="en-GB" sz="1600" dirty="0">
              <a:latin typeface="Arial" panose="020B0604020202020204" pitchFamily="34" charset="0"/>
              <a:cs typeface="Arial" panose="020B0604020202020204" pitchFamily="34" charset="0"/>
            </a:endParaRPr>
          </a:p>
          <a:p>
            <a:pPr marL="342900" indent="-342900" algn="l">
              <a:buFont typeface="+mj-lt"/>
              <a:buAutoNum type="arabicPeriod"/>
            </a:pPr>
            <a:r>
              <a:rPr lang="en-GB" sz="1600" dirty="0" err="1">
                <a:latin typeface="Arial" panose="020B0604020202020204" pitchFamily="34" charset="0"/>
                <a:cs typeface="Arial" panose="020B0604020202020204" pitchFamily="34" charset="0"/>
              </a:rPr>
              <a:t>Coronafeirws</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peswch</a:t>
            </a:r>
            <a:r>
              <a:rPr lang="en-GB" sz="1600" dirty="0">
                <a:latin typeface="Arial" panose="020B0604020202020204" pitchFamily="34" charset="0"/>
                <a:cs typeface="Arial" panose="020B0604020202020204" pitchFamily="34" charset="0"/>
              </a:rPr>
              <a:t>/</a:t>
            </a:r>
            <a:r>
              <a:rPr lang="en-GB" sz="1600" dirty="0" err="1">
                <a:latin typeface="Arial" panose="020B0604020202020204" pitchFamily="34" charset="0"/>
                <a:cs typeface="Arial" panose="020B0604020202020204" pitchFamily="34" charset="0"/>
              </a:rPr>
              <a:t>twymyn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newydd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gwaith</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cartref</a:t>
            </a:r>
            <a:r>
              <a:rPr lang="en-GB" sz="1600" dirty="0">
                <a:latin typeface="Arial" panose="020B0604020202020204" pitchFamily="34" charset="0"/>
                <a:cs typeface="Arial" panose="020B0604020202020204" pitchFamily="34" charset="0"/>
              </a:rPr>
              <a:t> 7 </a:t>
            </a:r>
            <a:r>
              <a:rPr lang="en-GB" sz="1600" dirty="0" err="1">
                <a:latin typeface="Arial" panose="020B0604020202020204" pitchFamily="34" charset="0"/>
                <a:cs typeface="Arial" panose="020B0604020202020204" pitchFamily="34" charset="0"/>
              </a:rPr>
              <a:t>diwrnod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hunan-ynysu</a:t>
            </a:r>
            <a:r>
              <a:rPr lang="en-GB" sz="1600" dirty="0">
                <a:latin typeface="Arial" panose="020B0604020202020204" pitchFamily="34" charset="0"/>
                <a:cs typeface="Arial" panose="020B0604020202020204" pitchFamily="34" charset="0"/>
              </a:rPr>
              <a:t>)</a:t>
            </a:r>
          </a:p>
          <a:p>
            <a:pPr marL="342900" indent="-342900" algn="l">
              <a:buFont typeface="+mj-lt"/>
              <a:buAutoNum type="arabicPeriod"/>
            </a:pPr>
            <a:endParaRPr lang="en-GB" sz="1600" dirty="0">
              <a:latin typeface="Arial" panose="020B0604020202020204" pitchFamily="34" charset="0"/>
              <a:cs typeface="Arial" panose="020B0604020202020204" pitchFamily="34" charset="0"/>
            </a:endParaRPr>
          </a:p>
          <a:p>
            <a:pPr marL="342900" indent="-342900" algn="l">
              <a:buFont typeface="+mj-lt"/>
              <a:buAutoNum type="arabicPeriod"/>
            </a:pPr>
            <a:r>
              <a:rPr lang="en-GB" sz="1600" dirty="0" err="1">
                <a:latin typeface="Arial" panose="020B0604020202020204" pitchFamily="34" charset="0"/>
                <a:cs typeface="Arial" panose="020B0604020202020204" pitchFamily="34" charset="0"/>
              </a:rPr>
              <a:t>Coronafeirws</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peswch</a:t>
            </a:r>
            <a:r>
              <a:rPr lang="en-GB" sz="1600" dirty="0">
                <a:latin typeface="Arial" panose="020B0604020202020204" pitchFamily="34" charset="0"/>
                <a:cs typeface="Arial" panose="020B0604020202020204" pitchFamily="34" charset="0"/>
              </a:rPr>
              <a:t>/</a:t>
            </a:r>
            <a:r>
              <a:rPr lang="en-GB" sz="1600" dirty="0" err="1">
                <a:latin typeface="Arial" panose="020B0604020202020204" pitchFamily="34" charset="0"/>
                <a:cs typeface="Arial" panose="020B0604020202020204" pitchFamily="34" charset="0"/>
              </a:rPr>
              <a:t>twymyn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newydd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ddim</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gweithio</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gartref</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hunan-ynysu</a:t>
            </a:r>
            <a:r>
              <a:rPr lang="en-GB" sz="1600" dirty="0">
                <a:latin typeface="Arial" panose="020B0604020202020204" pitchFamily="34" charset="0"/>
                <a:cs typeface="Arial" panose="020B0604020202020204" pitchFamily="34" charset="0"/>
              </a:rPr>
              <a:t> 7 </a:t>
            </a:r>
            <a:r>
              <a:rPr lang="en-GB" sz="1600" dirty="0" err="1">
                <a:latin typeface="Arial" panose="020B0604020202020204" pitchFamily="34" charset="0"/>
                <a:cs typeface="Arial" panose="020B0604020202020204" pitchFamily="34" charset="0"/>
              </a:rPr>
              <a:t>diwrnod</a:t>
            </a:r>
            <a:r>
              <a:rPr lang="en-GB" sz="1600" dirty="0">
                <a:latin typeface="Arial" panose="020B0604020202020204" pitchFamily="34" charset="0"/>
                <a:cs typeface="Arial" panose="020B0604020202020204" pitchFamily="34" charset="0"/>
              </a:rPr>
              <a:t>)</a:t>
            </a:r>
          </a:p>
          <a:p>
            <a:pPr marL="342900" indent="-342900" algn="l">
              <a:buFont typeface="+mj-lt"/>
              <a:buAutoNum type="arabicPeriod"/>
            </a:pPr>
            <a:endParaRPr lang="en-GB" sz="1600" dirty="0">
              <a:latin typeface="Arial" panose="020B0604020202020204" pitchFamily="34" charset="0"/>
              <a:cs typeface="Arial" panose="020B0604020202020204" pitchFamily="34" charset="0"/>
            </a:endParaRPr>
          </a:p>
          <a:p>
            <a:pPr marL="342900" indent="-342900" algn="l">
              <a:buFont typeface="+mj-lt"/>
              <a:buAutoNum type="arabicPeriod"/>
            </a:pPr>
            <a:r>
              <a:rPr lang="en-GB" sz="1600" dirty="0" err="1">
                <a:latin typeface="Arial" panose="020B0604020202020204" pitchFamily="34" charset="0"/>
                <a:cs typeface="Arial" panose="020B0604020202020204" pitchFamily="34" charset="0"/>
              </a:rPr>
              <a:t>Coronafeirws</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cartref</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sy'n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gweithio</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hyd</a:t>
            </a:r>
            <a:r>
              <a:rPr lang="en-GB" sz="1600" dirty="0">
                <a:latin typeface="Arial" panose="020B0604020202020204" pitchFamily="34" charset="0"/>
                <a:cs typeface="Arial" panose="020B0604020202020204" pitchFamily="34" charset="0"/>
              </a:rPr>
              <a:t> at 14 </a:t>
            </a:r>
            <a:r>
              <a:rPr lang="en-GB" sz="1600" dirty="0" err="1">
                <a:latin typeface="Arial" panose="020B0604020202020204" pitchFamily="34" charset="0"/>
                <a:cs typeface="Arial" panose="020B0604020202020204" pitchFamily="34" charset="0"/>
              </a:rPr>
              <a:t>diwrnod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hunan-ynysu</a:t>
            </a:r>
            <a:r>
              <a:rPr lang="en-GB" sz="1600" dirty="0">
                <a:latin typeface="Arial" panose="020B0604020202020204" pitchFamily="34" charset="0"/>
                <a:cs typeface="Arial" panose="020B0604020202020204" pitchFamily="34" charset="0"/>
              </a:rPr>
              <a:t>)</a:t>
            </a:r>
          </a:p>
          <a:p>
            <a:pPr marL="342900" indent="-342900" algn="l">
              <a:buFont typeface="+mj-lt"/>
              <a:buAutoNum type="arabicPeriod"/>
            </a:pPr>
            <a:endParaRPr lang="en-GB" sz="1600" dirty="0">
              <a:latin typeface="Arial" panose="020B0604020202020204" pitchFamily="34" charset="0"/>
              <a:cs typeface="Arial" panose="020B0604020202020204" pitchFamily="34" charset="0"/>
            </a:endParaRPr>
          </a:p>
          <a:p>
            <a:pPr marL="342900" indent="-342900" algn="l">
              <a:buFont typeface="+mj-lt"/>
              <a:buAutoNum type="arabicPeriod"/>
            </a:pPr>
            <a:r>
              <a:rPr lang="en-GB" sz="1600" dirty="0" err="1">
                <a:latin typeface="Arial" panose="020B0604020202020204" pitchFamily="34" charset="0"/>
                <a:cs typeface="Arial" panose="020B0604020202020204" pitchFamily="34" charset="0"/>
              </a:rPr>
              <a:t>Coronafeirws</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heb</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fod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ddigartref</a:t>
            </a:r>
            <a:r>
              <a:rPr lang="en-GB" sz="1600" dirty="0">
                <a:latin typeface="Arial" panose="020B0604020202020204" pitchFamily="34" charset="0"/>
                <a:cs typeface="Arial" panose="020B0604020202020204" pitchFamily="34" charset="0"/>
              </a:rPr>
              <a:t> 14 </a:t>
            </a:r>
            <a:r>
              <a:rPr lang="en-GB" sz="1600" dirty="0" err="1">
                <a:latin typeface="Arial" panose="020B0604020202020204" pitchFamily="34" charset="0"/>
                <a:cs typeface="Arial" panose="020B0604020202020204" pitchFamily="34" charset="0"/>
              </a:rPr>
              <a:t>diwrnod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hunan-ynysu</a:t>
            </a:r>
            <a:r>
              <a:rPr lang="en-GB" sz="1600" dirty="0">
                <a:latin typeface="Arial" panose="020B0604020202020204" pitchFamily="34" charset="0"/>
                <a:cs typeface="Arial" panose="020B0604020202020204" pitchFamily="34" charset="0"/>
              </a:rPr>
              <a:t>)</a:t>
            </a:r>
          </a:p>
          <a:p>
            <a:pPr marL="342900" indent="-342900" algn="l">
              <a:buFont typeface="+mj-lt"/>
              <a:buAutoNum type="arabicPeriod"/>
            </a:pPr>
            <a:endParaRPr lang="en-GB" sz="1600" dirty="0">
              <a:latin typeface="Arial" panose="020B0604020202020204" pitchFamily="34" charset="0"/>
              <a:cs typeface="Arial" panose="020B0604020202020204" pitchFamily="34" charset="0"/>
            </a:endParaRPr>
          </a:p>
          <a:p>
            <a:pPr marL="342900" indent="-342900" algn="l">
              <a:buFont typeface="+mj-lt"/>
              <a:buAutoNum type="arabicPeriod"/>
            </a:pPr>
            <a:r>
              <a:rPr lang="en-GB" sz="1600" dirty="0" err="1">
                <a:latin typeface="Arial" panose="020B0604020202020204" pitchFamily="34" charset="0"/>
                <a:cs typeface="Arial" panose="020B0604020202020204" pitchFamily="34" charset="0"/>
              </a:rPr>
              <a:t>Coronafeirws</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peswch</a:t>
            </a:r>
            <a:r>
              <a:rPr lang="en-GB" sz="1600" dirty="0">
                <a:latin typeface="Arial" panose="020B0604020202020204" pitchFamily="34" charset="0"/>
                <a:cs typeface="Arial" panose="020B0604020202020204" pitchFamily="34" charset="0"/>
              </a:rPr>
              <a:t>/</a:t>
            </a:r>
            <a:r>
              <a:rPr lang="en-GB" sz="1600" dirty="0" err="1">
                <a:latin typeface="Arial" panose="020B0604020202020204" pitchFamily="34" charset="0"/>
                <a:cs typeface="Arial" panose="020B0604020202020204" pitchFamily="34" charset="0"/>
              </a:rPr>
              <a:t>twymyn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newydd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hunan-ynysu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heb</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ei</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ddiagnosio</a:t>
            </a:r>
            <a:r>
              <a:rPr lang="en-GB" sz="1600" dirty="0">
                <a:latin typeface="Arial" panose="020B0604020202020204" pitchFamily="34" charset="0"/>
                <a:cs typeface="Arial" panose="020B0604020202020204" pitchFamily="34" charset="0"/>
              </a:rPr>
              <a:t> 7 </a:t>
            </a:r>
            <a:r>
              <a:rPr lang="en-GB" sz="1600" dirty="0" err="1">
                <a:latin typeface="Arial" panose="020B0604020202020204" pitchFamily="34" charset="0"/>
                <a:cs typeface="Arial" panose="020B0604020202020204" pitchFamily="34" charset="0"/>
              </a:rPr>
              <a:t>diwrnod</a:t>
            </a:r>
            <a:r>
              <a:rPr lang="en-GB" sz="1600" dirty="0">
                <a:latin typeface="Arial" panose="020B0604020202020204" pitchFamily="34" charset="0"/>
                <a:cs typeface="Arial" panose="020B0604020202020204" pitchFamily="34" charset="0"/>
              </a:rPr>
              <a:t>)</a:t>
            </a:r>
          </a:p>
          <a:p>
            <a:pPr marL="342900" indent="-342900" algn="l">
              <a:buFont typeface="+mj-lt"/>
              <a:buAutoNum type="arabicPeriod"/>
            </a:pPr>
            <a:endParaRPr lang="en-GB" sz="1600" dirty="0"/>
          </a:p>
          <a:p>
            <a:pPr marL="342900" indent="-342900" algn="l">
              <a:buFont typeface="+mj-lt"/>
              <a:buAutoNum type="arabicPeriod"/>
            </a:pPr>
            <a:r>
              <a:rPr lang="en-GB" sz="1600" dirty="0" err="1">
                <a:latin typeface="Arial" panose="020B0604020202020204" pitchFamily="34" charset="0"/>
                <a:cs typeface="Arial" panose="020B0604020202020204" pitchFamily="34" charset="0"/>
              </a:rPr>
              <a:t>Coronafeirws</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hunan-unigrwydd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heb</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gael</a:t>
            </a:r>
            <a:r>
              <a:rPr lang="en-GB" sz="1600" dirty="0">
                <a:latin typeface="Arial" panose="020B0604020202020204" pitchFamily="34" charset="0"/>
                <a:cs typeface="Arial" panose="020B0604020202020204" pitchFamily="34" charset="0"/>
              </a:rPr>
              <a:t> diagnosis </a:t>
            </a:r>
            <a:r>
              <a:rPr lang="en-GB" sz="1600" dirty="0" err="1">
                <a:latin typeface="Arial" panose="020B0604020202020204" pitchFamily="34" charset="0"/>
                <a:cs typeface="Arial" panose="020B0604020202020204" pitchFamily="34" charset="0"/>
              </a:rPr>
              <a:t>hyd</a:t>
            </a:r>
            <a:r>
              <a:rPr lang="en-GB" sz="1600" dirty="0">
                <a:latin typeface="Arial" panose="020B0604020202020204" pitchFamily="34" charset="0"/>
                <a:cs typeface="Arial" panose="020B0604020202020204" pitchFamily="34" charset="0"/>
              </a:rPr>
              <a:t> at 14 </a:t>
            </a:r>
            <a:r>
              <a:rPr lang="en-GB" sz="1600" dirty="0" err="1">
                <a:latin typeface="Arial" panose="020B0604020202020204" pitchFamily="34" charset="0"/>
                <a:cs typeface="Arial" panose="020B0604020202020204" pitchFamily="34" charset="0"/>
              </a:rPr>
              <a:t>diwrnod</a:t>
            </a:r>
            <a:r>
              <a:rPr lang="en-GB" sz="16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98858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106BF8B-EF84-1042-AE12-34380C117DAA}"/>
              </a:ext>
            </a:extLst>
          </p:cNvPr>
          <p:cNvSpPr txBox="1">
            <a:spLocks/>
          </p:cNvSpPr>
          <p:nvPr/>
        </p:nvSpPr>
        <p:spPr>
          <a:xfrm>
            <a:off x="0" y="116633"/>
            <a:ext cx="12192000" cy="864096"/>
          </a:xfrm>
          <a:prstGeom prst="rect">
            <a:avLst/>
          </a:prstGeom>
        </p:spPr>
        <p:txBody>
          <a:bodyPr>
            <a:normAutofit/>
          </a:bodyPr>
          <a:lstStyle>
            <a:lvl1pPr algn="l" defTabSz="844083" rtl="0" eaLnBrk="1" latinLnBrk="0" hangingPunct="1">
              <a:lnSpc>
                <a:spcPct val="90000"/>
              </a:lnSpc>
              <a:spcBef>
                <a:spcPct val="0"/>
              </a:spcBef>
              <a:buNone/>
              <a:defRPr sz="4062" kern="1200">
                <a:solidFill>
                  <a:schemeClr val="tx1"/>
                </a:solidFill>
                <a:latin typeface="+mj-lt"/>
                <a:ea typeface="+mj-ea"/>
                <a:cs typeface="+mj-cs"/>
              </a:defRPr>
            </a:lvl1pPr>
          </a:lstStyle>
          <a:p>
            <a:pPr algn="ctr" fontAlgn="auto">
              <a:spcAft>
                <a:spcPts val="0"/>
              </a:spcAft>
            </a:pPr>
            <a:r>
              <a:rPr lang="en-US" sz="2400" kern="0" dirty="0">
                <a:solidFill>
                  <a:schemeClr val="bg1"/>
                </a:solidFill>
                <a:latin typeface="Arial" panose="020B0604020202020204" pitchFamily="34" charset="0"/>
                <a:cs typeface="Arial" panose="020B0604020202020204" pitchFamily="34" charset="0"/>
              </a:rPr>
              <a:t>Cofnodiad Covid-19 Cysylltiedig Absenoldeb </a:t>
            </a:r>
            <a:r>
              <a:rPr lang="en-GB" sz="2400"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Recording Covid-19 Related Absence </a:t>
            </a:r>
            <a:endParaRPr lang="en-US" sz="2400" kern="0" dirty="0">
              <a:solidFill>
                <a:schemeClr val="bg1"/>
              </a:solidFill>
              <a:latin typeface="Arial" panose="020B0604020202020204" pitchFamily="34" charset="0"/>
              <a:cs typeface="Arial" panose="020B0604020202020204" pitchFamily="34" charset="0"/>
            </a:endParaRPr>
          </a:p>
          <a:p>
            <a:pPr algn="ctr" fontAlgn="auto">
              <a:spcAft>
                <a:spcPts val="0"/>
              </a:spcAft>
            </a:pPr>
            <a:endParaRPr lang="en-GB" sz="3600" b="1" dirty="0">
              <a:solidFill>
                <a:schemeClr val="bg1"/>
              </a:solidFill>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ACF59E8F-6EFA-EC48-BAB8-F07FF1C1392B}"/>
              </a:ext>
            </a:extLst>
          </p:cNvPr>
          <p:cNvCxnSpPr/>
          <p:nvPr/>
        </p:nvCxnSpPr>
        <p:spPr>
          <a:xfrm>
            <a:off x="6096000" y="980728"/>
            <a:ext cx="0" cy="5040560"/>
          </a:xfrm>
          <a:prstGeom prst="line">
            <a:avLst/>
          </a:prstGeom>
          <a:ln w="15875">
            <a:solidFill>
              <a:srgbClr val="368FC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67CE00F-ED34-0141-B84F-21F734E27864}"/>
              </a:ext>
            </a:extLst>
          </p:cNvPr>
          <p:cNvSpPr txBox="1"/>
          <p:nvPr/>
        </p:nvSpPr>
        <p:spPr>
          <a:xfrm>
            <a:off x="6168009" y="1124744"/>
            <a:ext cx="5034654" cy="5493812"/>
          </a:xfrm>
          <a:prstGeom prst="rect">
            <a:avLst/>
          </a:prstGeom>
          <a:noFill/>
        </p:spPr>
        <p:txBody>
          <a:bodyPr wrap="square" rtlCol="0">
            <a:spAutoFit/>
          </a:bodyPr>
          <a:lstStyle/>
          <a:p>
            <a:pPr algn="l"/>
            <a:r>
              <a:rPr lang="en-GB" sz="1600" dirty="0">
                <a:latin typeface="Arial" panose="020B0604020202020204" pitchFamily="34" charset="0"/>
                <a:cs typeface="Arial" panose="020B0604020202020204" pitchFamily="34" charset="0"/>
              </a:rPr>
              <a:t>7. Coronavirus (Diagnosed - not fit for work)</a:t>
            </a:r>
          </a:p>
          <a:p>
            <a:pPr algn="l"/>
            <a:endParaRPr lang="en-GB" sz="2000" b="1" u="sng" dirty="0">
              <a:latin typeface="Arial" panose="020B0604020202020204" pitchFamily="34" charset="0"/>
              <a:cs typeface="Arial" panose="020B0604020202020204" pitchFamily="34" charset="0"/>
            </a:endParaRPr>
          </a:p>
          <a:p>
            <a:pPr lvl="0" algn="l"/>
            <a:r>
              <a:rPr lang="en-GB" sz="1600" dirty="0">
                <a:latin typeface="Arial" panose="020B0604020202020204" pitchFamily="34" charset="0"/>
                <a:cs typeface="Arial" panose="020B0604020202020204" pitchFamily="34" charset="0"/>
              </a:rPr>
              <a:t>8. Coronavirus Self shielding 12 weeks Homeworking (individual is shielding household member)</a:t>
            </a:r>
          </a:p>
          <a:p>
            <a:pPr lvl="0" algn="l"/>
            <a:endParaRPr lang="en-GB" sz="1600" dirty="0">
              <a:latin typeface="Arial" panose="020B0604020202020204" pitchFamily="34" charset="0"/>
              <a:cs typeface="Arial" panose="020B0604020202020204" pitchFamily="34" charset="0"/>
            </a:endParaRPr>
          </a:p>
          <a:p>
            <a:pPr lvl="0" algn="l"/>
            <a:r>
              <a:rPr lang="en-GB" sz="1600" dirty="0">
                <a:latin typeface="Arial" panose="020B0604020202020204" pitchFamily="34" charset="0"/>
                <a:cs typeface="Arial" panose="020B0604020202020204" pitchFamily="34" charset="0"/>
              </a:rPr>
              <a:t>9. Coronavirus Self shielding 12 weeks Homeworking (individual shielding)</a:t>
            </a:r>
          </a:p>
          <a:p>
            <a:pPr lvl="0" algn="l"/>
            <a:endParaRPr lang="en-GB" sz="1600" dirty="0">
              <a:latin typeface="Arial" panose="020B0604020202020204" pitchFamily="34" charset="0"/>
              <a:cs typeface="Arial" panose="020B0604020202020204" pitchFamily="34" charset="0"/>
            </a:endParaRPr>
          </a:p>
          <a:p>
            <a:pPr lvl="0" algn="l"/>
            <a:r>
              <a:rPr lang="en-GB" sz="1600" dirty="0">
                <a:latin typeface="Arial" panose="020B0604020202020204" pitchFamily="34" charset="0"/>
                <a:cs typeface="Arial" panose="020B0604020202020204" pitchFamily="34" charset="0"/>
              </a:rPr>
              <a:t>10. Coronavirus Self shielding 12 weeks non Homeworking (individual is shielding household member)</a:t>
            </a:r>
          </a:p>
          <a:p>
            <a:pPr lvl="0" algn="l"/>
            <a:endParaRPr lang="en-GB" sz="1600" dirty="0">
              <a:latin typeface="Arial" panose="020B0604020202020204" pitchFamily="34" charset="0"/>
              <a:cs typeface="Arial" panose="020B0604020202020204" pitchFamily="34" charset="0"/>
            </a:endParaRPr>
          </a:p>
          <a:p>
            <a:pPr lvl="0" algn="l"/>
            <a:r>
              <a:rPr lang="en-GB" sz="1600" dirty="0">
                <a:latin typeface="Arial" panose="020B0604020202020204" pitchFamily="34" charset="0"/>
                <a:cs typeface="Arial" panose="020B0604020202020204" pitchFamily="34" charset="0"/>
              </a:rPr>
              <a:t>11. Coronavirus Self shielding 12 weeks non Homeworking (individual shielding)</a:t>
            </a:r>
          </a:p>
          <a:p>
            <a:pPr lvl="0" algn="l"/>
            <a:endParaRPr lang="en-GB" sz="1600" dirty="0">
              <a:latin typeface="Arial" panose="020B0604020202020204" pitchFamily="34" charset="0"/>
              <a:cs typeface="Arial" panose="020B0604020202020204" pitchFamily="34" charset="0"/>
            </a:endParaRPr>
          </a:p>
          <a:p>
            <a:pPr lvl="0" algn="l"/>
            <a:r>
              <a:rPr lang="en-GB" sz="1600" dirty="0">
                <a:latin typeface="Arial" panose="020B0604020202020204" pitchFamily="34" charset="0"/>
                <a:cs typeface="Arial" panose="020B0604020202020204" pitchFamily="34" charset="0"/>
              </a:rPr>
              <a:t>12. Coronavirus (Diagnosed - Homeworking)</a:t>
            </a:r>
          </a:p>
          <a:p>
            <a:pPr lvl="0" algn="l"/>
            <a:endParaRPr lang="en-GB" sz="1600" dirty="0">
              <a:latin typeface="Arial" panose="020B0604020202020204" pitchFamily="34" charset="0"/>
              <a:cs typeface="Arial" panose="020B0604020202020204" pitchFamily="34" charset="0"/>
            </a:endParaRPr>
          </a:p>
          <a:p>
            <a:pPr lvl="0" algn="l"/>
            <a:r>
              <a:rPr lang="en-GB" sz="1600" dirty="0">
                <a:latin typeface="Arial" panose="020B0604020202020204" pitchFamily="34" charset="0"/>
                <a:cs typeface="Arial" panose="020B0604020202020204" pitchFamily="34" charset="0"/>
              </a:rPr>
              <a:t>13. Coronavirus (Diagnosed - Non Homeworking)</a:t>
            </a:r>
          </a:p>
          <a:p>
            <a:pPr algn="l"/>
            <a:endParaRPr lang="en-GB" sz="1600" dirty="0">
              <a:latin typeface="Arial" panose="020B0604020202020204" pitchFamily="34" charset="0"/>
              <a:cs typeface="Arial" panose="020B0604020202020204" pitchFamily="34" charset="0"/>
            </a:endParaRPr>
          </a:p>
          <a:p>
            <a:pPr algn="l"/>
            <a:endParaRPr lang="en-GB" sz="1600" dirty="0">
              <a:latin typeface="Arial" panose="020B0604020202020204" pitchFamily="34" charset="0"/>
              <a:cs typeface="Arial" panose="020B0604020202020204" pitchFamily="34" charset="0"/>
            </a:endParaRPr>
          </a:p>
          <a:p>
            <a:endParaRPr lang="en-US" dirty="0"/>
          </a:p>
        </p:txBody>
      </p:sp>
      <p:sp>
        <p:nvSpPr>
          <p:cNvPr id="2" name="TextBox 1">
            <a:extLst>
              <a:ext uri="{FF2B5EF4-FFF2-40B4-BE49-F238E27FC236}">
                <a16:creationId xmlns:a16="http://schemas.microsoft.com/office/drawing/2014/main" id="{33E596A5-6DC4-4E7E-BF04-7ECAFFB8C3D0}"/>
              </a:ext>
            </a:extLst>
          </p:cNvPr>
          <p:cNvSpPr txBox="1"/>
          <p:nvPr/>
        </p:nvSpPr>
        <p:spPr>
          <a:xfrm>
            <a:off x="479376" y="1124744"/>
            <a:ext cx="5256583" cy="4524315"/>
          </a:xfrm>
          <a:prstGeom prst="rect">
            <a:avLst/>
          </a:prstGeom>
          <a:noFill/>
        </p:spPr>
        <p:txBody>
          <a:bodyPr wrap="square" rtlCol="0">
            <a:spAutoFit/>
          </a:bodyPr>
          <a:lstStyle/>
          <a:p>
            <a:pPr algn="l"/>
            <a:r>
              <a:rPr lang="en-GB" sz="1600" dirty="0">
                <a:solidFill>
                  <a:schemeClr val="tx1"/>
                </a:solidFill>
                <a:latin typeface="Arial" panose="020B0604020202020204" pitchFamily="34" charset="0"/>
                <a:cs typeface="Arial" panose="020B0604020202020204" pitchFamily="34" charset="0"/>
              </a:rPr>
              <a:t>7. </a:t>
            </a:r>
            <a:r>
              <a:rPr lang="en-GB" sz="1600" dirty="0" err="1">
                <a:solidFill>
                  <a:schemeClr val="tx1"/>
                </a:solidFill>
                <a:latin typeface="Arial" panose="020B0604020202020204" pitchFamily="34" charset="0"/>
                <a:cs typeface="Arial" panose="020B0604020202020204" pitchFamily="34" charset="0"/>
              </a:rPr>
              <a:t>coronafeirws</a:t>
            </a:r>
            <a:r>
              <a:rPr lang="en-GB" sz="1600" dirty="0">
                <a:solidFill>
                  <a:schemeClr val="tx1"/>
                </a:solidFill>
                <a:latin typeface="Arial" panose="020B0604020202020204" pitchFamily="34" charset="0"/>
                <a:cs typeface="Arial" panose="020B0604020202020204" pitchFamily="34" charset="0"/>
              </a:rPr>
              <a:t> (diagnosis-</a:t>
            </a:r>
            <a:r>
              <a:rPr lang="en-GB" sz="1600" dirty="0" err="1">
                <a:solidFill>
                  <a:schemeClr val="tx1"/>
                </a:solidFill>
                <a:latin typeface="Arial" panose="020B0604020202020204" pitchFamily="34" charset="0"/>
                <a:cs typeface="Arial" panose="020B0604020202020204" pitchFamily="34" charset="0"/>
              </a:rPr>
              <a:t>ddim</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yn</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ffit</a:t>
            </a:r>
            <a:r>
              <a:rPr lang="en-GB" sz="1600" dirty="0">
                <a:solidFill>
                  <a:schemeClr val="tx1"/>
                </a:solidFill>
                <a:latin typeface="Arial" panose="020B0604020202020204" pitchFamily="34" charset="0"/>
                <a:cs typeface="Arial" panose="020B0604020202020204" pitchFamily="34" charset="0"/>
              </a:rPr>
              <a:t> i </a:t>
            </a:r>
            <a:r>
              <a:rPr lang="en-GB" sz="1600" dirty="0" err="1">
                <a:solidFill>
                  <a:schemeClr val="tx1"/>
                </a:solidFill>
                <a:latin typeface="Arial" panose="020B0604020202020204" pitchFamily="34" charset="0"/>
                <a:cs typeface="Arial" panose="020B0604020202020204" pitchFamily="34" charset="0"/>
              </a:rPr>
              <a:t>weithio</a:t>
            </a:r>
            <a:r>
              <a:rPr lang="en-GB" sz="1600" dirty="0">
                <a:solidFill>
                  <a:schemeClr val="tx1"/>
                </a:solidFill>
                <a:latin typeface="Arial" panose="020B0604020202020204" pitchFamily="34" charset="0"/>
                <a:cs typeface="Arial" panose="020B0604020202020204" pitchFamily="34" charset="0"/>
              </a:rPr>
              <a:t>)</a:t>
            </a:r>
          </a:p>
          <a:p>
            <a:pPr algn="l"/>
            <a:endParaRPr lang="en-GB" sz="1600" dirty="0">
              <a:solidFill>
                <a:schemeClr val="tx1"/>
              </a:solidFill>
              <a:latin typeface="Arial" panose="020B0604020202020204" pitchFamily="34" charset="0"/>
              <a:cs typeface="Arial" panose="020B0604020202020204" pitchFamily="34" charset="0"/>
            </a:endParaRPr>
          </a:p>
          <a:p>
            <a:pPr algn="l"/>
            <a:r>
              <a:rPr lang="en-GB" sz="1600" dirty="0">
                <a:solidFill>
                  <a:schemeClr val="tx1"/>
                </a:solidFill>
                <a:latin typeface="Arial" panose="020B0604020202020204" pitchFamily="34" charset="0"/>
                <a:cs typeface="Arial" panose="020B0604020202020204" pitchFamily="34" charset="0"/>
              </a:rPr>
              <a:t>8. </a:t>
            </a:r>
            <a:r>
              <a:rPr lang="en-GB" sz="1600" dirty="0" err="1">
                <a:solidFill>
                  <a:schemeClr val="tx1"/>
                </a:solidFill>
                <a:latin typeface="Arial" panose="020B0604020202020204" pitchFamily="34" charset="0"/>
                <a:cs typeface="Arial" panose="020B0604020202020204" pitchFamily="34" charset="0"/>
              </a:rPr>
              <a:t>coroni</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Coroniaeth</a:t>
            </a:r>
            <a:r>
              <a:rPr lang="en-GB" sz="1600" dirty="0">
                <a:solidFill>
                  <a:schemeClr val="tx1"/>
                </a:solidFill>
                <a:latin typeface="Arial" panose="020B0604020202020204" pitchFamily="34" charset="0"/>
                <a:cs typeface="Arial" panose="020B0604020202020204" pitchFamily="34" charset="0"/>
              </a:rPr>
              <a:t> 12 </a:t>
            </a:r>
            <a:r>
              <a:rPr lang="en-GB" sz="1600" dirty="0" err="1">
                <a:solidFill>
                  <a:schemeClr val="tx1"/>
                </a:solidFill>
                <a:latin typeface="Arial" panose="020B0604020202020204" pitchFamily="34" charset="0"/>
                <a:cs typeface="Arial" panose="020B0604020202020204" pitchFamily="34" charset="0"/>
              </a:rPr>
              <a:t>wythnos</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gweithio</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gartref</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unigolyn</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yn</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cysgodi'r</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cartref</a:t>
            </a:r>
            <a:r>
              <a:rPr lang="en-GB" sz="1600" dirty="0">
                <a:solidFill>
                  <a:schemeClr val="tx1"/>
                </a:solidFill>
                <a:latin typeface="Arial" panose="020B0604020202020204" pitchFamily="34" charset="0"/>
                <a:cs typeface="Arial" panose="020B0604020202020204" pitchFamily="34" charset="0"/>
              </a:rPr>
              <a:t>)</a:t>
            </a:r>
          </a:p>
          <a:p>
            <a:pPr algn="l"/>
            <a:endParaRPr lang="en-GB" sz="1600" dirty="0">
              <a:solidFill>
                <a:schemeClr val="tx1"/>
              </a:solidFill>
              <a:latin typeface="Arial" panose="020B0604020202020204" pitchFamily="34" charset="0"/>
              <a:cs typeface="Arial" panose="020B0604020202020204" pitchFamily="34" charset="0"/>
            </a:endParaRPr>
          </a:p>
          <a:p>
            <a:pPr algn="l"/>
            <a:r>
              <a:rPr lang="en-GB" sz="1600" dirty="0">
                <a:solidFill>
                  <a:schemeClr val="tx1"/>
                </a:solidFill>
                <a:latin typeface="Arial" panose="020B0604020202020204" pitchFamily="34" charset="0"/>
                <a:cs typeface="Arial" panose="020B0604020202020204" pitchFamily="34" charset="0"/>
              </a:rPr>
              <a:t>9.coronafeirws </a:t>
            </a:r>
            <a:r>
              <a:rPr lang="en-GB" sz="1600" dirty="0" err="1">
                <a:solidFill>
                  <a:schemeClr val="tx1"/>
                </a:solidFill>
                <a:latin typeface="Arial" panose="020B0604020202020204" pitchFamily="34" charset="0"/>
                <a:cs typeface="Arial" panose="020B0604020202020204" pitchFamily="34" charset="0"/>
              </a:rPr>
              <a:t>hunan-gysgodi</a:t>
            </a:r>
            <a:r>
              <a:rPr lang="en-GB" sz="1600" dirty="0">
                <a:solidFill>
                  <a:schemeClr val="tx1"/>
                </a:solidFill>
                <a:latin typeface="Arial" panose="020B0604020202020204" pitchFamily="34" charset="0"/>
                <a:cs typeface="Arial" panose="020B0604020202020204" pitchFamily="34" charset="0"/>
              </a:rPr>
              <a:t> 12 </a:t>
            </a:r>
            <a:r>
              <a:rPr lang="en-GB" sz="1600" dirty="0" err="1">
                <a:solidFill>
                  <a:schemeClr val="tx1"/>
                </a:solidFill>
                <a:latin typeface="Arial" panose="020B0604020202020204" pitchFamily="34" charset="0"/>
                <a:cs typeface="Arial" panose="020B0604020202020204" pitchFamily="34" charset="0"/>
              </a:rPr>
              <a:t>wythnos</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gweithio</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gartref</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crynu</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unigol</a:t>
            </a:r>
            <a:r>
              <a:rPr lang="en-GB" sz="1600" dirty="0">
                <a:solidFill>
                  <a:schemeClr val="tx1"/>
                </a:solidFill>
                <a:latin typeface="Arial" panose="020B0604020202020204" pitchFamily="34" charset="0"/>
                <a:cs typeface="Arial" panose="020B0604020202020204" pitchFamily="34" charset="0"/>
              </a:rPr>
              <a:t>)</a:t>
            </a:r>
          </a:p>
          <a:p>
            <a:pPr algn="l"/>
            <a:endParaRPr lang="en-GB" sz="1600" dirty="0">
              <a:solidFill>
                <a:schemeClr val="tx1"/>
              </a:solidFill>
              <a:latin typeface="Arial" panose="020B0604020202020204" pitchFamily="34" charset="0"/>
              <a:cs typeface="Arial" panose="020B0604020202020204" pitchFamily="34" charset="0"/>
            </a:endParaRPr>
          </a:p>
          <a:p>
            <a:pPr algn="l"/>
            <a:r>
              <a:rPr lang="en-GB" sz="1600" dirty="0">
                <a:solidFill>
                  <a:schemeClr val="tx1"/>
                </a:solidFill>
                <a:latin typeface="Arial" panose="020B0604020202020204" pitchFamily="34" charset="0"/>
                <a:cs typeface="Arial" panose="020B0604020202020204" pitchFamily="34" charset="0"/>
              </a:rPr>
              <a:t>10.coronafeirws </a:t>
            </a:r>
            <a:r>
              <a:rPr lang="en-GB" sz="1600" dirty="0" err="1">
                <a:solidFill>
                  <a:schemeClr val="tx1"/>
                </a:solidFill>
                <a:latin typeface="Arial" panose="020B0604020202020204" pitchFamily="34" charset="0"/>
                <a:cs typeface="Arial" panose="020B0604020202020204" pitchFamily="34" charset="0"/>
              </a:rPr>
              <a:t>hunan-gysgodi</a:t>
            </a:r>
            <a:r>
              <a:rPr lang="en-GB" sz="1600" dirty="0">
                <a:solidFill>
                  <a:schemeClr val="tx1"/>
                </a:solidFill>
                <a:latin typeface="Arial" panose="020B0604020202020204" pitchFamily="34" charset="0"/>
                <a:cs typeface="Arial" panose="020B0604020202020204" pitchFamily="34" charset="0"/>
              </a:rPr>
              <a:t> 12 </a:t>
            </a:r>
            <a:r>
              <a:rPr lang="en-GB" sz="1600" dirty="0" err="1">
                <a:solidFill>
                  <a:schemeClr val="tx1"/>
                </a:solidFill>
                <a:latin typeface="Arial" panose="020B0604020202020204" pitchFamily="34" charset="0"/>
                <a:cs typeface="Arial" panose="020B0604020202020204" pitchFamily="34" charset="0"/>
              </a:rPr>
              <a:t>wythnos</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nad</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ydynt</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yn</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gweithio</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gartref</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mae</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unigolyn</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yn</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amddiffyn</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ei</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hun</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fel</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aelod</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o'r</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cartref</a:t>
            </a:r>
            <a:r>
              <a:rPr lang="en-GB" sz="1600" dirty="0">
                <a:solidFill>
                  <a:schemeClr val="tx1"/>
                </a:solidFill>
                <a:latin typeface="Arial" panose="020B0604020202020204" pitchFamily="34" charset="0"/>
                <a:cs typeface="Arial" panose="020B0604020202020204" pitchFamily="34" charset="0"/>
              </a:rPr>
              <a:t>)</a:t>
            </a:r>
          </a:p>
          <a:p>
            <a:pPr algn="l"/>
            <a:endParaRPr lang="en-GB" sz="1600" dirty="0">
              <a:solidFill>
                <a:schemeClr val="tx1"/>
              </a:solidFill>
              <a:latin typeface="Arial" panose="020B0604020202020204" pitchFamily="34" charset="0"/>
              <a:cs typeface="Arial" panose="020B0604020202020204" pitchFamily="34" charset="0"/>
            </a:endParaRPr>
          </a:p>
          <a:p>
            <a:pPr algn="l"/>
            <a:r>
              <a:rPr lang="en-GB" sz="1600" dirty="0">
                <a:solidFill>
                  <a:schemeClr val="tx1"/>
                </a:solidFill>
                <a:latin typeface="Arial" panose="020B0604020202020204" pitchFamily="34" charset="0"/>
                <a:cs typeface="Arial" panose="020B0604020202020204" pitchFamily="34" charset="0"/>
              </a:rPr>
              <a:t>11. </a:t>
            </a:r>
            <a:r>
              <a:rPr lang="en-GB" sz="1600" dirty="0" err="1">
                <a:solidFill>
                  <a:schemeClr val="tx1"/>
                </a:solidFill>
                <a:latin typeface="Arial" panose="020B0604020202020204" pitchFamily="34" charset="0"/>
                <a:cs typeface="Arial" panose="020B0604020202020204" pitchFamily="34" charset="0"/>
              </a:rPr>
              <a:t>coroni</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coronafeirws</a:t>
            </a:r>
            <a:r>
              <a:rPr lang="en-GB" sz="1600" dirty="0">
                <a:solidFill>
                  <a:schemeClr val="tx1"/>
                </a:solidFill>
                <a:latin typeface="Arial" panose="020B0604020202020204" pitchFamily="34" charset="0"/>
                <a:cs typeface="Arial" panose="020B0604020202020204" pitchFamily="34" charset="0"/>
              </a:rPr>
              <a:t> 12 </a:t>
            </a:r>
            <a:r>
              <a:rPr lang="en-GB" sz="1600" dirty="0" err="1">
                <a:solidFill>
                  <a:schemeClr val="tx1"/>
                </a:solidFill>
                <a:latin typeface="Arial" panose="020B0604020202020204" pitchFamily="34" charset="0"/>
                <a:cs typeface="Arial" panose="020B0604020202020204" pitchFamily="34" charset="0"/>
              </a:rPr>
              <a:t>wythnos</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yn</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ddi-waith</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crynu</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unigol</a:t>
            </a:r>
            <a:r>
              <a:rPr lang="en-GB" sz="1600" dirty="0">
                <a:solidFill>
                  <a:schemeClr val="tx1"/>
                </a:solidFill>
                <a:latin typeface="Arial" panose="020B0604020202020204" pitchFamily="34" charset="0"/>
                <a:cs typeface="Arial" panose="020B0604020202020204" pitchFamily="34" charset="0"/>
              </a:rPr>
              <a:t>)</a:t>
            </a:r>
          </a:p>
          <a:p>
            <a:pPr algn="l"/>
            <a:endParaRPr lang="en-GB" sz="1600" dirty="0">
              <a:solidFill>
                <a:schemeClr val="tx1"/>
              </a:solidFill>
              <a:latin typeface="Arial" panose="020B0604020202020204" pitchFamily="34" charset="0"/>
              <a:cs typeface="Arial" panose="020B0604020202020204" pitchFamily="34" charset="0"/>
            </a:endParaRPr>
          </a:p>
          <a:p>
            <a:pPr algn="l"/>
            <a:r>
              <a:rPr lang="en-GB" sz="1600" dirty="0">
                <a:solidFill>
                  <a:schemeClr val="tx1"/>
                </a:solidFill>
                <a:latin typeface="Arial" panose="020B0604020202020204" pitchFamily="34" charset="0"/>
                <a:cs typeface="Arial" panose="020B0604020202020204" pitchFamily="34" charset="0"/>
              </a:rPr>
              <a:t>12. </a:t>
            </a:r>
            <a:r>
              <a:rPr lang="en-GB" sz="1600" dirty="0" err="1">
                <a:solidFill>
                  <a:schemeClr val="tx1"/>
                </a:solidFill>
                <a:latin typeface="Arial" panose="020B0604020202020204" pitchFamily="34" charset="0"/>
                <a:cs typeface="Arial" panose="020B0604020202020204" pitchFamily="34" charset="0"/>
              </a:rPr>
              <a:t>coronafeirws</a:t>
            </a:r>
            <a:r>
              <a:rPr lang="en-GB" sz="1600" dirty="0">
                <a:solidFill>
                  <a:schemeClr val="tx1"/>
                </a:solidFill>
                <a:latin typeface="Arial" panose="020B0604020202020204" pitchFamily="34" charset="0"/>
                <a:cs typeface="Arial" panose="020B0604020202020204" pitchFamily="34" charset="0"/>
              </a:rPr>
              <a:t> (diagnosis-</a:t>
            </a:r>
            <a:r>
              <a:rPr lang="en-GB" sz="1600" dirty="0" err="1">
                <a:solidFill>
                  <a:schemeClr val="tx1"/>
                </a:solidFill>
                <a:latin typeface="Arial" panose="020B0604020202020204" pitchFamily="34" charset="0"/>
                <a:cs typeface="Arial" panose="020B0604020202020204" pitchFamily="34" charset="0"/>
              </a:rPr>
              <a:t>gweithio</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gartref</a:t>
            </a:r>
            <a:r>
              <a:rPr lang="en-GB" sz="1600" dirty="0">
                <a:solidFill>
                  <a:schemeClr val="tx1"/>
                </a:solidFill>
                <a:latin typeface="Arial" panose="020B0604020202020204" pitchFamily="34" charset="0"/>
                <a:cs typeface="Arial" panose="020B0604020202020204" pitchFamily="34" charset="0"/>
              </a:rPr>
              <a:t>)</a:t>
            </a:r>
          </a:p>
          <a:p>
            <a:pPr algn="l"/>
            <a:endParaRPr lang="en-GB" sz="1600" dirty="0">
              <a:solidFill>
                <a:schemeClr val="tx1"/>
              </a:solidFill>
              <a:latin typeface="Arial" panose="020B0604020202020204" pitchFamily="34" charset="0"/>
              <a:cs typeface="Arial" panose="020B0604020202020204" pitchFamily="34" charset="0"/>
            </a:endParaRPr>
          </a:p>
          <a:p>
            <a:pPr algn="l"/>
            <a:r>
              <a:rPr lang="en-GB" sz="1600" dirty="0">
                <a:solidFill>
                  <a:schemeClr val="tx1"/>
                </a:solidFill>
                <a:latin typeface="Arial" panose="020B0604020202020204" pitchFamily="34" charset="0"/>
                <a:cs typeface="Arial" panose="020B0604020202020204" pitchFamily="34" charset="0"/>
              </a:rPr>
              <a:t>13. </a:t>
            </a:r>
            <a:r>
              <a:rPr lang="en-GB" sz="1600" dirty="0" err="1">
                <a:solidFill>
                  <a:schemeClr val="tx1"/>
                </a:solidFill>
                <a:latin typeface="Arial" panose="020B0604020202020204" pitchFamily="34" charset="0"/>
                <a:cs typeface="Arial" panose="020B0604020202020204" pitchFamily="34" charset="0"/>
              </a:rPr>
              <a:t>coronafeirws</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heb</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gael</a:t>
            </a:r>
            <a:r>
              <a:rPr lang="en-GB" sz="1600" dirty="0">
                <a:solidFill>
                  <a:schemeClr val="tx1"/>
                </a:solidFill>
                <a:latin typeface="Arial" panose="020B0604020202020204" pitchFamily="34" charset="0"/>
                <a:cs typeface="Arial" panose="020B0604020202020204" pitchFamily="34" charset="0"/>
              </a:rPr>
              <a:t> diagnosis o </a:t>
            </a:r>
            <a:r>
              <a:rPr lang="en-GB" sz="1600" dirty="0" err="1">
                <a:solidFill>
                  <a:schemeClr val="tx1"/>
                </a:solidFill>
                <a:latin typeface="Arial" panose="020B0604020202020204" pitchFamily="34" charset="0"/>
                <a:cs typeface="Arial" panose="020B0604020202020204" pitchFamily="34" charset="0"/>
              </a:rPr>
              <a:t>weithio</a:t>
            </a:r>
            <a:r>
              <a:rPr lang="en-GB" sz="1600" dirty="0">
                <a:solidFill>
                  <a:schemeClr val="tx1"/>
                </a:solidFill>
                <a:latin typeface="Arial" panose="020B0604020202020204" pitchFamily="34" charset="0"/>
                <a:cs typeface="Arial" panose="020B0604020202020204" pitchFamily="34" charset="0"/>
              </a:rPr>
              <a:t> </a:t>
            </a:r>
            <a:r>
              <a:rPr lang="en-GB" sz="1600" dirty="0" err="1">
                <a:solidFill>
                  <a:schemeClr val="tx1"/>
                </a:solidFill>
                <a:latin typeface="Arial" panose="020B0604020202020204" pitchFamily="34" charset="0"/>
                <a:cs typeface="Arial" panose="020B0604020202020204" pitchFamily="34" charset="0"/>
              </a:rPr>
              <a:t>gartref</a:t>
            </a:r>
            <a:r>
              <a:rPr lang="en-GB" sz="1600" dirty="0">
                <a:solidFill>
                  <a:schemeClr val="tx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056360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106BF8B-EF84-1042-AE12-34380C117DAA}"/>
              </a:ext>
            </a:extLst>
          </p:cNvPr>
          <p:cNvSpPr txBox="1">
            <a:spLocks/>
          </p:cNvSpPr>
          <p:nvPr/>
        </p:nvSpPr>
        <p:spPr>
          <a:xfrm>
            <a:off x="0" y="116633"/>
            <a:ext cx="12192000" cy="864096"/>
          </a:xfrm>
          <a:prstGeom prst="rect">
            <a:avLst/>
          </a:prstGeom>
        </p:spPr>
        <p:txBody>
          <a:bodyPr>
            <a:normAutofit/>
          </a:bodyPr>
          <a:lstStyle>
            <a:lvl1pPr algn="l" defTabSz="844083" rtl="0" eaLnBrk="1" latinLnBrk="0" hangingPunct="1">
              <a:lnSpc>
                <a:spcPct val="90000"/>
              </a:lnSpc>
              <a:spcBef>
                <a:spcPct val="0"/>
              </a:spcBef>
              <a:buNone/>
              <a:defRPr sz="4062" kern="1200">
                <a:solidFill>
                  <a:schemeClr val="tx1"/>
                </a:solidFill>
                <a:latin typeface="+mj-lt"/>
                <a:ea typeface="+mj-ea"/>
                <a:cs typeface="+mj-cs"/>
              </a:defRPr>
            </a:lvl1pPr>
          </a:lstStyle>
          <a:p>
            <a:pPr algn="ctr" fontAlgn="auto">
              <a:spcAft>
                <a:spcPts val="0"/>
              </a:spcAft>
            </a:pPr>
            <a:r>
              <a:rPr lang="en-US" sz="2400" kern="0" dirty="0" err="1">
                <a:solidFill>
                  <a:schemeClr val="bg1"/>
                </a:solidFill>
                <a:latin typeface="Arial" panose="020B0604020202020204" pitchFamily="34" charset="0"/>
                <a:cs typeface="Arial" panose="020B0604020202020204" pitchFamily="34" charset="0"/>
              </a:rPr>
              <a:t>Cefnogi</a:t>
            </a:r>
            <a:r>
              <a:rPr lang="en-US" sz="2400" kern="0" dirty="0">
                <a:solidFill>
                  <a:schemeClr val="bg1"/>
                </a:solidFill>
                <a:latin typeface="Arial" panose="020B0604020202020204" pitchFamily="34" charset="0"/>
                <a:cs typeface="Arial" panose="020B0604020202020204" pitchFamily="34" charset="0"/>
              </a:rPr>
              <a:t> staff </a:t>
            </a:r>
            <a:r>
              <a:rPr lang="en-US" sz="2400" kern="0" dirty="0" err="1">
                <a:solidFill>
                  <a:schemeClr val="bg1"/>
                </a:solidFill>
                <a:latin typeface="Arial" panose="020B0604020202020204" pitchFamily="34" charset="0"/>
                <a:cs typeface="Arial" panose="020B0604020202020204" pitchFamily="34" charset="0"/>
              </a:rPr>
              <a:t>yn</a:t>
            </a:r>
            <a:r>
              <a:rPr lang="en-US" sz="2400" kern="0" dirty="0">
                <a:solidFill>
                  <a:schemeClr val="bg1"/>
                </a:solidFill>
                <a:latin typeface="Arial" panose="020B0604020202020204" pitchFamily="34" charset="0"/>
                <a:cs typeface="Arial" panose="020B0604020202020204" pitchFamily="34" charset="0"/>
              </a:rPr>
              <a:t> </a:t>
            </a:r>
            <a:r>
              <a:rPr lang="en-US" sz="2400" kern="0" dirty="0" err="1">
                <a:solidFill>
                  <a:schemeClr val="bg1"/>
                </a:solidFill>
                <a:latin typeface="Arial" panose="020B0604020202020204" pitchFamily="34" charset="0"/>
                <a:cs typeface="Arial" panose="020B0604020202020204" pitchFamily="34" charset="0"/>
              </a:rPr>
              <a:t>ôl</a:t>
            </a:r>
            <a:r>
              <a:rPr lang="en-US" sz="2400" kern="0" dirty="0">
                <a:solidFill>
                  <a:schemeClr val="bg1"/>
                </a:solidFill>
                <a:latin typeface="Arial" panose="020B0604020202020204" pitchFamily="34" charset="0"/>
                <a:cs typeface="Arial" panose="020B0604020202020204" pitchFamily="34" charset="0"/>
              </a:rPr>
              <a:t> </a:t>
            </a:r>
            <a:r>
              <a:rPr lang="en-US" sz="2400" kern="0" dirty="0" err="1">
                <a:solidFill>
                  <a:schemeClr val="bg1"/>
                </a:solidFill>
                <a:latin typeface="Arial" panose="020B0604020202020204" pitchFamily="34" charset="0"/>
                <a:cs typeface="Arial" panose="020B0604020202020204" pitchFamily="34" charset="0"/>
              </a:rPr>
              <a:t>i'r</a:t>
            </a:r>
            <a:r>
              <a:rPr lang="en-US" sz="2400" kern="0" dirty="0">
                <a:solidFill>
                  <a:schemeClr val="bg1"/>
                </a:solidFill>
                <a:latin typeface="Arial" panose="020B0604020202020204" pitchFamily="34" charset="0"/>
                <a:cs typeface="Arial" panose="020B0604020202020204" pitchFamily="34" charset="0"/>
              </a:rPr>
              <a:t> </a:t>
            </a:r>
            <a:r>
              <a:rPr lang="en-US" sz="2400" kern="0" dirty="0" err="1">
                <a:solidFill>
                  <a:schemeClr val="bg1"/>
                </a:solidFill>
                <a:latin typeface="Arial" panose="020B0604020202020204" pitchFamily="34" charset="0"/>
                <a:cs typeface="Arial" panose="020B0604020202020204" pitchFamily="34" charset="0"/>
              </a:rPr>
              <a:t>gweithle</a:t>
            </a:r>
            <a:r>
              <a:rPr lang="en-US" sz="2400" kern="0" dirty="0">
                <a:solidFill>
                  <a:schemeClr val="bg1"/>
                </a:solidFill>
                <a:latin typeface="Arial" panose="020B0604020202020204" pitchFamily="34" charset="0"/>
                <a:cs typeface="Arial" panose="020B0604020202020204" pitchFamily="34" charset="0"/>
              </a:rPr>
              <a:t> </a:t>
            </a:r>
            <a:r>
              <a:rPr lang="en-GB" sz="2400"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Supporting Staff Back to the Workplace </a:t>
            </a:r>
            <a:endParaRPr lang="en-US" sz="2400" kern="0" dirty="0">
              <a:solidFill>
                <a:schemeClr val="bg1"/>
              </a:solidFill>
              <a:latin typeface="Arial" panose="020B0604020202020204" pitchFamily="34" charset="0"/>
              <a:cs typeface="Arial" panose="020B0604020202020204" pitchFamily="34" charset="0"/>
            </a:endParaRPr>
          </a:p>
          <a:p>
            <a:pPr algn="ctr" fontAlgn="auto">
              <a:spcAft>
                <a:spcPts val="0"/>
              </a:spcAft>
            </a:pPr>
            <a:endParaRPr lang="en-GB" sz="3600" b="1" dirty="0">
              <a:solidFill>
                <a:schemeClr val="bg1"/>
              </a:solidFill>
              <a:latin typeface="Arial" panose="020B0604020202020204" pitchFamily="34" charset="0"/>
              <a:cs typeface="Arial" panose="020B0604020202020204" pitchFamily="34" charset="0"/>
            </a:endParaRPr>
          </a:p>
        </p:txBody>
      </p:sp>
      <p:cxnSp>
        <p:nvCxnSpPr>
          <p:cNvPr id="9" name="Straight Connector 8">
            <a:extLst>
              <a:ext uri="{FF2B5EF4-FFF2-40B4-BE49-F238E27FC236}">
                <a16:creationId xmlns:a16="http://schemas.microsoft.com/office/drawing/2014/main" id="{ACF59E8F-6EFA-EC48-BAB8-F07FF1C1392B}"/>
              </a:ext>
            </a:extLst>
          </p:cNvPr>
          <p:cNvCxnSpPr/>
          <p:nvPr/>
        </p:nvCxnSpPr>
        <p:spPr>
          <a:xfrm>
            <a:off x="6096000" y="980728"/>
            <a:ext cx="0" cy="5040560"/>
          </a:xfrm>
          <a:prstGeom prst="line">
            <a:avLst/>
          </a:prstGeom>
          <a:ln w="15875">
            <a:solidFill>
              <a:srgbClr val="368FC2"/>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467CE00F-ED34-0141-B84F-21F734E27864}"/>
              </a:ext>
            </a:extLst>
          </p:cNvPr>
          <p:cNvSpPr txBox="1"/>
          <p:nvPr/>
        </p:nvSpPr>
        <p:spPr>
          <a:xfrm>
            <a:off x="6168009" y="1124744"/>
            <a:ext cx="5034654" cy="4647426"/>
          </a:xfrm>
          <a:prstGeom prst="rect">
            <a:avLst/>
          </a:prstGeom>
          <a:noFill/>
        </p:spPr>
        <p:txBody>
          <a:bodyPr wrap="square" rtlCol="0">
            <a:spAutoFit/>
          </a:bodyPr>
          <a:lstStyle/>
          <a:p>
            <a:pPr algn="l"/>
            <a:r>
              <a:rPr lang="en-GB" sz="2000" b="1" u="sng" dirty="0">
                <a:latin typeface="Arial" panose="020B0604020202020204" pitchFamily="34" charset="0"/>
                <a:cs typeface="Arial" panose="020B0604020202020204" pitchFamily="34" charset="0"/>
              </a:rPr>
              <a:t>Supporting Staff Back to the Workplace</a:t>
            </a:r>
          </a:p>
          <a:p>
            <a:pPr algn="l"/>
            <a:endParaRPr lang="en-GB" sz="2000" b="1" u="sng" dirty="0">
              <a:latin typeface="Arial" panose="020B0604020202020204" pitchFamily="34" charset="0"/>
              <a:cs typeface="Arial" panose="020B0604020202020204" pitchFamily="34" charset="0"/>
            </a:endParaRPr>
          </a:p>
          <a:p>
            <a:pPr algn="l"/>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Drafted guidance called ‘Supporting staff back to the workplace’ has been developed</a:t>
            </a: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Service managers to review their staffing and identify which group their </a:t>
            </a:r>
            <a:r>
              <a:rPr lang="en-GB" sz="1600" b="1" dirty="0">
                <a:latin typeface="Arial" panose="020B0604020202020204" pitchFamily="34" charset="0"/>
                <a:cs typeface="Arial" panose="020B0604020202020204" pitchFamily="34" charset="0"/>
              </a:rPr>
              <a:t>non-working </a:t>
            </a:r>
            <a:r>
              <a:rPr lang="en-GB" sz="1600" dirty="0">
                <a:latin typeface="Arial" panose="020B0604020202020204" pitchFamily="34" charset="0"/>
                <a:cs typeface="Arial" panose="020B0604020202020204" pitchFamily="34" charset="0"/>
              </a:rPr>
              <a:t>employees fall into </a:t>
            </a: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Letters are sent to all non working staff</a:t>
            </a: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HR to contact staff in conjunction with Business Support and Managers</a:t>
            </a: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Staff return to substantive role or matched to suitable work via the workforce hub </a:t>
            </a:r>
          </a:p>
          <a:p>
            <a:pPr marL="285750" indent="-285750" algn="l">
              <a:buFont typeface="Arial" panose="020B0604020202020204" pitchFamily="34" charset="0"/>
              <a:buChar char="•"/>
            </a:pPr>
            <a:endParaRPr lang="en-US" sz="1600"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6D860B29-63E6-4990-84C1-1300DBAF4CDA}"/>
              </a:ext>
            </a:extLst>
          </p:cNvPr>
          <p:cNvSpPr txBox="1"/>
          <p:nvPr/>
        </p:nvSpPr>
        <p:spPr>
          <a:xfrm>
            <a:off x="335360" y="1196752"/>
            <a:ext cx="5328573" cy="5062924"/>
          </a:xfrm>
          <a:prstGeom prst="rect">
            <a:avLst/>
          </a:prstGeom>
          <a:noFill/>
        </p:spPr>
        <p:txBody>
          <a:bodyPr wrap="square" rtlCol="0">
            <a:spAutoFit/>
          </a:bodyPr>
          <a:lstStyle/>
          <a:p>
            <a:pPr algn="l"/>
            <a:r>
              <a:rPr lang="en-GB" sz="2000" b="1" u="sng" dirty="0" err="1">
                <a:latin typeface="Arial" panose="020B0604020202020204" pitchFamily="34" charset="0"/>
                <a:cs typeface="Arial" panose="020B0604020202020204" pitchFamily="34" charset="0"/>
              </a:rPr>
              <a:t>Cefnogi</a:t>
            </a:r>
            <a:r>
              <a:rPr lang="en-GB" sz="2000" b="1" u="sng" dirty="0">
                <a:latin typeface="Arial" panose="020B0604020202020204" pitchFamily="34" charset="0"/>
                <a:cs typeface="Arial" panose="020B0604020202020204" pitchFamily="34" charset="0"/>
              </a:rPr>
              <a:t> staff </a:t>
            </a:r>
            <a:r>
              <a:rPr lang="en-GB" sz="2000" b="1" u="sng" dirty="0" err="1">
                <a:latin typeface="Arial" panose="020B0604020202020204" pitchFamily="34" charset="0"/>
                <a:cs typeface="Arial" panose="020B0604020202020204" pitchFamily="34" charset="0"/>
              </a:rPr>
              <a:t>yn</a:t>
            </a:r>
            <a:r>
              <a:rPr lang="en-GB" sz="2000" b="1" u="sng" dirty="0">
                <a:latin typeface="Arial" panose="020B0604020202020204" pitchFamily="34" charset="0"/>
                <a:cs typeface="Arial" panose="020B0604020202020204" pitchFamily="34" charset="0"/>
              </a:rPr>
              <a:t> </a:t>
            </a:r>
            <a:r>
              <a:rPr lang="en-GB" sz="2000" b="1" u="sng" dirty="0" err="1">
                <a:latin typeface="Arial" panose="020B0604020202020204" pitchFamily="34" charset="0"/>
                <a:cs typeface="Arial" panose="020B0604020202020204" pitchFamily="34" charset="0"/>
              </a:rPr>
              <a:t>ôl</a:t>
            </a:r>
            <a:r>
              <a:rPr lang="en-GB" sz="2000" b="1" u="sng" dirty="0">
                <a:latin typeface="Arial" panose="020B0604020202020204" pitchFamily="34" charset="0"/>
                <a:cs typeface="Arial" panose="020B0604020202020204" pitchFamily="34" charset="0"/>
              </a:rPr>
              <a:t> </a:t>
            </a:r>
            <a:r>
              <a:rPr lang="en-GB" sz="2000" b="1" u="sng" dirty="0" err="1">
                <a:latin typeface="Arial" panose="020B0604020202020204" pitchFamily="34" charset="0"/>
                <a:cs typeface="Arial" panose="020B0604020202020204" pitchFamily="34" charset="0"/>
              </a:rPr>
              <a:t>i'r</a:t>
            </a:r>
            <a:r>
              <a:rPr lang="en-GB" sz="2000" b="1" u="sng" dirty="0">
                <a:latin typeface="Arial" panose="020B0604020202020204" pitchFamily="34" charset="0"/>
                <a:cs typeface="Arial" panose="020B0604020202020204" pitchFamily="34" charset="0"/>
              </a:rPr>
              <a:t> </a:t>
            </a:r>
            <a:r>
              <a:rPr lang="en-GB" sz="2000" b="1" u="sng" dirty="0" err="1">
                <a:latin typeface="Arial" panose="020B0604020202020204" pitchFamily="34" charset="0"/>
                <a:cs typeface="Arial" panose="020B0604020202020204" pitchFamily="34" charset="0"/>
              </a:rPr>
              <a:t>gweithle</a:t>
            </a:r>
            <a:endParaRPr lang="en-GB" sz="2000" b="1" u="sng" dirty="0">
              <a:latin typeface="Arial" panose="020B0604020202020204" pitchFamily="34" charset="0"/>
              <a:cs typeface="Arial" panose="020B0604020202020204" pitchFamily="34" charset="0"/>
            </a:endParaRPr>
          </a:p>
          <a:p>
            <a:pPr algn="l"/>
            <a:endParaRPr lang="en-GB" sz="2000" b="1" u="sng" dirty="0">
              <a:latin typeface="Arial" panose="020B0604020202020204" pitchFamily="34" charset="0"/>
              <a:cs typeface="Arial" panose="020B0604020202020204" pitchFamily="34" charset="0"/>
            </a:endParaRPr>
          </a:p>
          <a:p>
            <a:pPr algn="l"/>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Mae </a:t>
            </a:r>
            <a:r>
              <a:rPr lang="en-GB" sz="1600" dirty="0" err="1">
                <a:latin typeface="Arial" panose="020B0604020202020204" pitchFamily="34" charset="0"/>
                <a:cs typeface="Arial" panose="020B0604020202020204" pitchFamily="34" charset="0"/>
              </a:rPr>
              <a:t>canllawiau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drafft</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o'r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enw</a:t>
            </a:r>
            <a:r>
              <a:rPr lang="en-GB" sz="1600" dirty="0">
                <a:latin typeface="Arial" panose="020B0604020202020204" pitchFamily="34" charset="0"/>
                <a:cs typeface="Arial" panose="020B0604020202020204" pitchFamily="34" charset="0"/>
              </a:rPr>
              <a:t> ' </a:t>
            </a:r>
            <a:r>
              <a:rPr lang="en-GB" sz="1600" dirty="0" err="1">
                <a:latin typeface="Arial" panose="020B0604020202020204" pitchFamily="34" charset="0"/>
                <a:cs typeface="Arial" panose="020B0604020202020204" pitchFamily="34" charset="0"/>
              </a:rPr>
              <a:t>cefnogi</a:t>
            </a:r>
            <a:r>
              <a:rPr lang="en-GB" sz="1600" dirty="0">
                <a:latin typeface="Arial" panose="020B0604020202020204" pitchFamily="34" charset="0"/>
                <a:cs typeface="Arial" panose="020B0604020202020204" pitchFamily="34" charset="0"/>
              </a:rPr>
              <a:t> staff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ôl</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i'r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gweithle</a:t>
            </a:r>
            <a:r>
              <a:rPr lang="en-GB" sz="1600" dirty="0">
                <a:latin typeface="Arial" panose="020B0604020202020204" pitchFamily="34" charset="0"/>
                <a:cs typeface="Arial" panose="020B0604020202020204" pitchFamily="34" charset="0"/>
              </a:rPr>
              <a:t> ' </a:t>
            </a:r>
            <a:r>
              <a:rPr lang="en-GB" sz="1600" dirty="0" err="1">
                <a:latin typeface="Arial" panose="020B0604020202020204" pitchFamily="34" charset="0"/>
                <a:cs typeface="Arial" panose="020B0604020202020204" pitchFamily="34" charset="0"/>
              </a:rPr>
              <a:t>wedi</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cael</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eu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datblygu</a:t>
            </a: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err="1">
                <a:latin typeface="Arial" panose="020B0604020202020204" pitchFamily="34" charset="0"/>
                <a:cs typeface="Arial" panose="020B0604020202020204" pitchFamily="34" charset="0"/>
              </a:rPr>
              <a:t>Rheolwyr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gwasanaeth</a:t>
            </a:r>
            <a:r>
              <a:rPr lang="en-GB" sz="1600" dirty="0">
                <a:latin typeface="Arial" panose="020B0604020202020204" pitchFamily="34" charset="0"/>
                <a:cs typeface="Arial" panose="020B0604020202020204" pitchFamily="34" charset="0"/>
              </a:rPr>
              <a:t> i </a:t>
            </a:r>
            <a:r>
              <a:rPr lang="en-GB" sz="1600" dirty="0" err="1">
                <a:latin typeface="Arial" panose="020B0604020202020204" pitchFamily="34" charset="0"/>
                <a:cs typeface="Arial" panose="020B0604020202020204" pitchFamily="34" charset="0"/>
              </a:rPr>
              <a:t>adolygu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eu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staffio</a:t>
            </a:r>
            <a:r>
              <a:rPr lang="en-GB" sz="1600" dirty="0">
                <a:latin typeface="Arial" panose="020B0604020202020204" pitchFamily="34" charset="0"/>
                <a:cs typeface="Arial" panose="020B0604020202020204" pitchFamily="34" charset="0"/>
              </a:rPr>
              <a:t> a </a:t>
            </a:r>
            <a:r>
              <a:rPr lang="en-GB" sz="1600" dirty="0" err="1">
                <a:latin typeface="Arial" panose="020B0604020202020204" pitchFamily="34" charset="0"/>
                <a:cs typeface="Arial" panose="020B0604020202020204" pitchFamily="34" charset="0"/>
              </a:rPr>
              <a:t>nodi</a:t>
            </a:r>
            <a:r>
              <a:rPr lang="en-GB" sz="1600" dirty="0">
                <a:latin typeface="Arial" panose="020B0604020202020204" pitchFamily="34" charset="0"/>
                <a:cs typeface="Arial" panose="020B0604020202020204" pitchFamily="34" charset="0"/>
              </a:rPr>
              <a:t> pa </a:t>
            </a:r>
            <a:r>
              <a:rPr lang="en-GB" sz="1600" dirty="0" err="1">
                <a:latin typeface="Arial" panose="020B0604020202020204" pitchFamily="34" charset="0"/>
                <a:cs typeface="Arial" panose="020B0604020202020204" pitchFamily="34" charset="0"/>
              </a:rPr>
              <a:t>grŵp</a:t>
            </a:r>
            <a:r>
              <a:rPr lang="en-GB" sz="1600" dirty="0">
                <a:latin typeface="Arial" panose="020B0604020202020204" pitchFamily="34" charset="0"/>
                <a:cs typeface="Arial" panose="020B0604020202020204" pitchFamily="34" charset="0"/>
              </a:rPr>
              <a:t> y </a:t>
            </a:r>
            <a:r>
              <a:rPr lang="en-GB" sz="1600" dirty="0" err="1">
                <a:latin typeface="Arial" panose="020B0604020202020204" pitchFamily="34" charset="0"/>
                <a:cs typeface="Arial" panose="020B0604020202020204" pitchFamily="34" charset="0"/>
              </a:rPr>
              <a:t>mae</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eu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gweithwyr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nad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ydynt</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gweithio</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perthyn</a:t>
            </a:r>
            <a:r>
              <a:rPr lang="en-GB" sz="1600" dirty="0">
                <a:latin typeface="Arial" panose="020B0604020202020204" pitchFamily="34" charset="0"/>
                <a:cs typeface="Arial" panose="020B0604020202020204" pitchFamily="34" charset="0"/>
              </a:rPr>
              <a:t> i </a:t>
            </a: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err="1">
                <a:latin typeface="Arial" panose="020B0604020202020204" pitchFamily="34" charset="0"/>
                <a:cs typeface="Arial" panose="020B0604020202020204" pitchFamily="34" charset="0"/>
              </a:rPr>
              <a:t>Anfonir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llythyrau</a:t>
            </a:r>
            <a:r>
              <a:rPr lang="en-GB" sz="1600" dirty="0">
                <a:latin typeface="Arial" panose="020B0604020202020204" pitchFamily="34" charset="0"/>
                <a:cs typeface="Arial" panose="020B0604020202020204" pitchFamily="34" charset="0"/>
              </a:rPr>
              <a:t> at bob </a:t>
            </a:r>
            <a:r>
              <a:rPr lang="en-GB" sz="1600" dirty="0" err="1">
                <a:latin typeface="Arial" panose="020B0604020202020204" pitchFamily="34" charset="0"/>
                <a:cs typeface="Arial" panose="020B0604020202020204" pitchFamily="34" charset="0"/>
              </a:rPr>
              <a:t>aelod</a:t>
            </a:r>
            <a:r>
              <a:rPr lang="en-GB" sz="1600" dirty="0">
                <a:latin typeface="Arial" panose="020B0604020202020204" pitchFamily="34" charset="0"/>
                <a:cs typeface="Arial" panose="020B0604020202020204" pitchFamily="34" charset="0"/>
              </a:rPr>
              <a:t> o staff </a:t>
            </a:r>
            <a:r>
              <a:rPr lang="en-GB" sz="1600" dirty="0" err="1">
                <a:latin typeface="Arial" panose="020B0604020202020204" pitchFamily="34" charset="0"/>
                <a:cs typeface="Arial" panose="020B0604020202020204" pitchFamily="34" charset="0"/>
              </a:rPr>
              <a:t>nad</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ydynt</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gweithio</a:t>
            </a: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err="1">
                <a:latin typeface="Arial" panose="020B0604020202020204" pitchFamily="34" charset="0"/>
                <a:cs typeface="Arial" panose="020B0604020202020204" pitchFamily="34" charset="0"/>
              </a:rPr>
              <a:t>Adnoddau</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dynol</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chymorth</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busnes</a:t>
            </a:r>
            <a:r>
              <a:rPr lang="en-GB" sz="1600" dirty="0">
                <a:latin typeface="Arial" panose="020B0604020202020204" pitchFamily="34" charset="0"/>
                <a:cs typeface="Arial" panose="020B0604020202020204" pitchFamily="34" charset="0"/>
              </a:rPr>
              <a:t> a </a:t>
            </a:r>
            <a:r>
              <a:rPr lang="en-GB" sz="1600" dirty="0" err="1">
                <a:latin typeface="Arial" panose="020B0604020202020204" pitchFamily="34" charset="0"/>
                <a:cs typeface="Arial" panose="020B0604020202020204" pitchFamily="34" charset="0"/>
              </a:rPr>
              <a:t>rheolwyr</a:t>
            </a:r>
            <a:r>
              <a:rPr lang="en-GB" sz="1600" dirty="0">
                <a:latin typeface="Arial" panose="020B0604020202020204" pitchFamily="34" charset="0"/>
                <a:cs typeface="Arial" panose="020B0604020202020204" pitchFamily="34" charset="0"/>
              </a:rPr>
              <a:t> i </a:t>
            </a:r>
            <a:r>
              <a:rPr lang="en-GB" sz="1600" dirty="0" err="1">
                <a:latin typeface="Arial" panose="020B0604020202020204" pitchFamily="34" charset="0"/>
                <a:cs typeface="Arial" panose="020B0604020202020204" pitchFamily="34" charset="0"/>
              </a:rPr>
              <a:t>gysylltu</a:t>
            </a:r>
            <a:r>
              <a:rPr lang="en-GB" sz="1600" dirty="0">
                <a:latin typeface="Arial" panose="020B0604020202020204" pitchFamily="34" charset="0"/>
                <a:cs typeface="Arial" panose="020B0604020202020204" pitchFamily="34" charset="0"/>
              </a:rPr>
              <a:t> â staff</a:t>
            </a:r>
          </a:p>
          <a:p>
            <a:pPr marL="285750" indent="-285750" algn="l">
              <a:buFont typeface="Arial" panose="020B0604020202020204" pitchFamily="34" charset="0"/>
              <a:buChar char="•"/>
            </a:pPr>
            <a:endParaRPr lang="en-GB" sz="1600" dirty="0">
              <a:latin typeface="Arial" panose="020B0604020202020204" pitchFamily="34" charset="0"/>
              <a:cs typeface="Arial" panose="020B0604020202020204" pitchFamily="34" charset="0"/>
            </a:endParaRPr>
          </a:p>
          <a:p>
            <a:pPr marL="285750" indent="-285750" algn="l">
              <a:buFont typeface="Arial" panose="020B0604020202020204" pitchFamily="34" charset="0"/>
              <a:buChar char="•"/>
            </a:pPr>
            <a:r>
              <a:rPr lang="en-GB" sz="1600" dirty="0">
                <a:latin typeface="Arial" panose="020B0604020202020204" pitchFamily="34" charset="0"/>
                <a:cs typeface="Arial" panose="020B0604020202020204" pitchFamily="34" charset="0"/>
              </a:rPr>
              <a:t>Mae staff </a:t>
            </a:r>
            <a:r>
              <a:rPr lang="en-GB" sz="1600" dirty="0" err="1">
                <a:latin typeface="Arial" panose="020B0604020202020204" pitchFamily="34" charset="0"/>
                <a:cs typeface="Arial" panose="020B0604020202020204" pitchFamily="34" charset="0"/>
              </a:rPr>
              <a:t>yn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dychwelyd</a:t>
            </a:r>
            <a:r>
              <a:rPr lang="en-GB" sz="1600" dirty="0">
                <a:latin typeface="Arial" panose="020B0604020202020204" pitchFamily="34" charset="0"/>
                <a:cs typeface="Arial" panose="020B0604020202020204" pitchFamily="34" charset="0"/>
              </a:rPr>
              <a:t> i </a:t>
            </a:r>
            <a:r>
              <a:rPr lang="en-GB" sz="1600" dirty="0" err="1">
                <a:latin typeface="Arial" panose="020B0604020202020204" pitchFamily="34" charset="0"/>
                <a:cs typeface="Arial" panose="020B0604020202020204" pitchFamily="34" charset="0"/>
              </a:rPr>
              <a:t>rôl</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sylweddol</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neu'n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cyfateb</a:t>
            </a:r>
            <a:r>
              <a:rPr lang="en-GB" sz="1600" dirty="0">
                <a:latin typeface="Arial" panose="020B0604020202020204" pitchFamily="34" charset="0"/>
                <a:cs typeface="Arial" panose="020B0604020202020204" pitchFamily="34" charset="0"/>
              </a:rPr>
              <a:t> i </a:t>
            </a:r>
            <a:r>
              <a:rPr lang="en-GB" sz="1600" dirty="0" err="1">
                <a:latin typeface="Arial" panose="020B0604020202020204" pitchFamily="34" charset="0"/>
                <a:cs typeface="Arial" panose="020B0604020202020204" pitchFamily="34" charset="0"/>
              </a:rPr>
              <a:t>waith</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addas</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drwy'r</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ganolfan</a:t>
            </a:r>
            <a:r>
              <a:rPr lang="en-GB" sz="1600" dirty="0">
                <a:latin typeface="Arial" panose="020B0604020202020204" pitchFamily="34" charset="0"/>
                <a:cs typeface="Arial" panose="020B0604020202020204" pitchFamily="34" charset="0"/>
              </a:rPr>
              <a:t> </a:t>
            </a:r>
            <a:r>
              <a:rPr lang="en-GB" sz="1600" dirty="0" err="1">
                <a:latin typeface="Arial" panose="020B0604020202020204" pitchFamily="34" charset="0"/>
                <a:cs typeface="Arial" panose="020B0604020202020204" pitchFamily="34" charset="0"/>
              </a:rPr>
              <a:t>gweithlu</a:t>
            </a:r>
            <a:r>
              <a:rPr lang="en-GB" sz="1600" dirty="0">
                <a:latin typeface="Arial" panose="020B0604020202020204" pitchFamily="34" charset="0"/>
                <a:cs typeface="Arial" panose="020B0604020202020204" pitchFamily="34" charset="0"/>
              </a:rPr>
              <a:t> </a:t>
            </a:r>
          </a:p>
          <a:p>
            <a:endParaRPr lang="en-GB" dirty="0"/>
          </a:p>
        </p:txBody>
      </p:sp>
    </p:spTree>
    <p:extLst>
      <p:ext uri="{BB962C8B-B14F-4D97-AF65-F5344CB8AC3E}">
        <p14:creationId xmlns:p14="http://schemas.microsoft.com/office/powerpoint/2010/main" val="3263684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7BE7C4F-2967-584F-9AC0-BD68C60146C8}"/>
              </a:ext>
            </a:extLst>
          </p:cNvPr>
          <p:cNvSpPr/>
          <p:nvPr/>
        </p:nvSpPr>
        <p:spPr bwMode="auto">
          <a:xfrm>
            <a:off x="0" y="918973"/>
            <a:ext cx="7176120" cy="936104"/>
          </a:xfrm>
          <a:prstGeom prst="rect">
            <a:avLst/>
          </a:prstGeom>
          <a:solidFill>
            <a:srgbClr val="31408B"/>
          </a:solidFill>
          <a:ln w="25400" cap="flat" cmpd="sng" algn="ctr">
            <a:noFill/>
            <a:prstDash val="solid"/>
            <a:miter lim="0"/>
            <a:headEnd type="none" w="med" len="med"/>
            <a:tailEnd type="none" w="med" len="med"/>
          </a:ln>
          <a:effectLst/>
        </p:spPr>
        <p:txBody>
          <a:bodyPr vert="horz" wrap="square" lIns="46892" tIns="46892" rIns="46892" bIns="46892" numCol="1" rtlCol="0" anchor="ctr" anchorCtr="0" compatLnSpc="1">
            <a:prstTxWarp prst="textNoShape">
              <a:avLst/>
            </a:prstTxWarp>
            <a:spAutoFit/>
          </a:bodyPr>
          <a:lstStyle/>
          <a:p>
            <a:pPr defTabSz="539275"/>
            <a:endParaRPr lang="en-US" sz="3323"/>
          </a:p>
        </p:txBody>
      </p:sp>
      <p:sp>
        <p:nvSpPr>
          <p:cNvPr id="2" name="Title 1"/>
          <p:cNvSpPr>
            <a:spLocks noGrp="1"/>
          </p:cNvSpPr>
          <p:nvPr>
            <p:ph type="ctrTitle" idx="4294967295"/>
          </p:nvPr>
        </p:nvSpPr>
        <p:spPr>
          <a:xfrm>
            <a:off x="623393" y="908720"/>
            <a:ext cx="6552727" cy="946357"/>
          </a:xfrm>
          <a:prstGeom prst="rect">
            <a:avLst/>
          </a:prstGeom>
        </p:spPr>
        <p:txBody>
          <a:bodyPr/>
          <a:lstStyle/>
          <a:p>
            <a:pPr>
              <a:lnSpc>
                <a:spcPct val="100000"/>
              </a:lnSpc>
            </a:pPr>
            <a:r>
              <a:rPr lang="en-GB" sz="5400" b="1" dirty="0">
                <a:latin typeface="Arial" panose="020B0604020202020204" pitchFamily="34" charset="0"/>
                <a:cs typeface="Arial" panose="020B0604020202020204" pitchFamily="34" charset="0"/>
              </a:rPr>
              <a:t>Diolch </a:t>
            </a:r>
            <a:r>
              <a:rPr lang="en-GB" sz="5400" b="1" dirty="0">
                <a:solidFill>
                  <a:srgbClr val="368FC2"/>
                </a:solidFill>
                <a:latin typeface="Arial" panose="020B0604020202020204" pitchFamily="34" charset="0"/>
                <a:cs typeface="Arial" panose="020B0604020202020204" pitchFamily="34" charset="0"/>
              </a:rPr>
              <a:t>|</a:t>
            </a:r>
            <a:r>
              <a:rPr lang="en-GB" sz="5400" b="1" dirty="0">
                <a:latin typeface="Arial" panose="020B0604020202020204" pitchFamily="34" charset="0"/>
                <a:cs typeface="Arial" panose="020B0604020202020204" pitchFamily="34" charset="0"/>
              </a:rPr>
              <a:t> Thank you</a:t>
            </a:r>
            <a:endParaRPr lang="en-GB" sz="5400" dirty="0">
              <a:latin typeface="Arial" panose="020B0604020202020204" pitchFamily="34" charset="0"/>
              <a:ea typeface="Avenir Black" charset="0"/>
              <a:cs typeface="Arial" panose="020B0604020202020204" pitchFamily="34" charset="0"/>
            </a:endParaRPr>
          </a:p>
        </p:txBody>
      </p:sp>
      <p:sp>
        <p:nvSpPr>
          <p:cNvPr id="3" name="TextBox 2">
            <a:extLst>
              <a:ext uri="{FF2B5EF4-FFF2-40B4-BE49-F238E27FC236}">
                <a16:creationId xmlns:a16="http://schemas.microsoft.com/office/drawing/2014/main" id="{FA1399B0-7FF3-9148-A29F-CBC03B15E2DC}"/>
              </a:ext>
            </a:extLst>
          </p:cNvPr>
          <p:cNvSpPr txBox="1"/>
          <p:nvPr/>
        </p:nvSpPr>
        <p:spPr>
          <a:xfrm>
            <a:off x="623392" y="2389237"/>
            <a:ext cx="9937104" cy="1615827"/>
          </a:xfrm>
          <a:prstGeom prst="rect">
            <a:avLst/>
          </a:prstGeom>
          <a:noFill/>
        </p:spPr>
        <p:txBody>
          <a:bodyPr wrap="square" rtlCol="0">
            <a:spAutoFit/>
          </a:bodyPr>
          <a:lstStyle/>
          <a:p>
            <a:pPr algn="l"/>
            <a:r>
              <a:rPr lang="en-GB" sz="2400" b="1" dirty="0">
                <a:solidFill>
                  <a:schemeClr val="bg1"/>
                </a:solidFill>
                <a:latin typeface="Arial" panose="020B0604020202020204" pitchFamily="34" charset="0"/>
                <a:cs typeface="Arial" panose="020B0604020202020204" pitchFamily="34" charset="0"/>
              </a:rPr>
              <a:t>Kim E Richards</a:t>
            </a:r>
          </a:p>
          <a:p>
            <a:pPr algn="l"/>
            <a:r>
              <a:rPr lang="en-GB" sz="2400" dirty="0">
                <a:solidFill>
                  <a:schemeClr val="bg1"/>
                </a:solidFill>
                <a:latin typeface="+mj-lt"/>
              </a:rPr>
              <a:t>Rheoli Pobl a Pherfformiad / People Management and Performance</a:t>
            </a:r>
          </a:p>
          <a:p>
            <a:pPr algn="l"/>
            <a:r>
              <a:rPr lang="en-GB" sz="2400" dirty="0">
                <a:solidFill>
                  <a:schemeClr val="bg1"/>
                </a:solidFill>
                <a:latin typeface="Arial" panose="020B0604020202020204" pitchFamily="34" charset="0"/>
                <a:cs typeface="Arial" panose="020B0604020202020204" pitchFamily="34" charset="0"/>
              </a:rPr>
              <a:t>Carmarthenshire County Council</a:t>
            </a:r>
          </a:p>
          <a:p>
            <a:endParaRPr lang="en-US" dirty="0"/>
          </a:p>
        </p:txBody>
      </p:sp>
      <p:sp>
        <p:nvSpPr>
          <p:cNvPr id="7" name="Rectangle 6">
            <a:extLst>
              <a:ext uri="{FF2B5EF4-FFF2-40B4-BE49-F238E27FC236}">
                <a16:creationId xmlns:a16="http://schemas.microsoft.com/office/drawing/2014/main" id="{4B75051F-812C-0E46-AB39-A3CB304C9D81}"/>
              </a:ext>
            </a:extLst>
          </p:cNvPr>
          <p:cNvSpPr/>
          <p:nvPr/>
        </p:nvSpPr>
        <p:spPr bwMode="auto">
          <a:xfrm>
            <a:off x="0" y="5764907"/>
            <a:ext cx="5591944" cy="544413"/>
          </a:xfrm>
          <a:prstGeom prst="rect">
            <a:avLst/>
          </a:prstGeom>
          <a:solidFill>
            <a:srgbClr val="236AA7"/>
          </a:solidFill>
          <a:ln w="25400" cap="flat" cmpd="sng" algn="ctr">
            <a:noFill/>
            <a:prstDash val="solid"/>
            <a:miter lim="0"/>
            <a:headEnd type="none" w="med" len="med"/>
            <a:tailEnd type="none" w="med" len="med"/>
          </a:ln>
          <a:effectLst/>
        </p:spPr>
        <p:txBody>
          <a:bodyPr vert="horz" wrap="square" lIns="46892" tIns="46892" rIns="46892" bIns="46892" numCol="1" rtlCol="0" anchor="ctr" anchorCtr="0" compatLnSpc="1">
            <a:prstTxWarp prst="textNoShape">
              <a:avLst/>
            </a:prstTxWarp>
            <a:spAutoFit/>
          </a:bodyPr>
          <a:lstStyle/>
          <a:p>
            <a:pPr defTabSz="539275"/>
            <a:endParaRPr lang="en-US" sz="3323"/>
          </a:p>
        </p:txBody>
      </p:sp>
      <p:sp>
        <p:nvSpPr>
          <p:cNvPr id="8" name="Title 1">
            <a:extLst>
              <a:ext uri="{FF2B5EF4-FFF2-40B4-BE49-F238E27FC236}">
                <a16:creationId xmlns:a16="http://schemas.microsoft.com/office/drawing/2014/main" id="{20A3F4E8-59AE-A843-BA98-6C02A03DFB95}"/>
              </a:ext>
            </a:extLst>
          </p:cNvPr>
          <p:cNvSpPr txBox="1">
            <a:spLocks/>
          </p:cNvSpPr>
          <p:nvPr/>
        </p:nvSpPr>
        <p:spPr>
          <a:xfrm>
            <a:off x="623393" y="5723003"/>
            <a:ext cx="8914344" cy="946357"/>
          </a:xfrm>
          <a:prstGeom prst="rect">
            <a:avLst/>
          </a:prstGeom>
        </p:spPr>
        <p:txBody>
          <a:bodyPr/>
          <a:lstStyle>
            <a:lvl1pPr algn="l" defTabSz="397230" rtl="0" fontAlgn="base" hangingPunct="0">
              <a:lnSpc>
                <a:spcPct val="120000"/>
              </a:lnSpc>
              <a:spcBef>
                <a:spcPct val="0"/>
              </a:spcBef>
              <a:spcAft>
                <a:spcPct val="0"/>
              </a:spcAft>
              <a:defRPr sz="1939">
                <a:solidFill>
                  <a:srgbClr val="FFFFFF"/>
                </a:solidFill>
                <a:latin typeface="+mj-lt"/>
                <a:ea typeface="+mj-ea"/>
                <a:cs typeface="+mj-cs"/>
                <a:sym typeface="Arial" pitchFamily="34" charset="0"/>
              </a:defRPr>
            </a:lvl1pPr>
            <a:lvl2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2pPr>
            <a:lvl3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3pPr>
            <a:lvl4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4pPr>
            <a:lvl5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5pPr>
            <a:lvl6pPr marL="310876"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6pPr>
            <a:lvl7pPr marL="621751"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7pPr>
            <a:lvl8pPr marL="932627"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8pPr>
            <a:lvl9pPr marL="1243502"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9pPr>
          </a:lstStyle>
          <a:p>
            <a:pPr>
              <a:lnSpc>
                <a:spcPct val="100000"/>
              </a:lnSpc>
            </a:pPr>
            <a:r>
              <a:rPr lang="en-GB" sz="2800" b="1" kern="0" dirty="0" err="1">
                <a:latin typeface="Arial" panose="020B0604020202020204" pitchFamily="34" charset="0"/>
                <a:ea typeface="Avenir Black" charset="0"/>
                <a:cs typeface="Arial" panose="020B0604020202020204" pitchFamily="34" charset="0"/>
              </a:rPr>
              <a:t>carmarthenshire.gov.wales</a:t>
            </a:r>
            <a:endParaRPr lang="en-GB" sz="2800" kern="0" dirty="0">
              <a:latin typeface="Arial" panose="020B0604020202020204" pitchFamily="34" charset="0"/>
              <a:ea typeface="Avenir Black" charset="0"/>
              <a:cs typeface="Arial" panose="020B0604020202020204" pitchFamily="34" charset="0"/>
            </a:endParaRPr>
          </a:p>
        </p:txBody>
      </p:sp>
      <p:sp>
        <p:nvSpPr>
          <p:cNvPr id="9" name="Rectangle 8">
            <a:extLst>
              <a:ext uri="{FF2B5EF4-FFF2-40B4-BE49-F238E27FC236}">
                <a16:creationId xmlns:a16="http://schemas.microsoft.com/office/drawing/2014/main" id="{85F358D6-7050-1E42-A2E0-F086C0043E4E}"/>
              </a:ext>
            </a:extLst>
          </p:cNvPr>
          <p:cNvSpPr/>
          <p:nvPr/>
        </p:nvSpPr>
        <p:spPr bwMode="auto">
          <a:xfrm>
            <a:off x="0" y="5125010"/>
            <a:ext cx="4079776" cy="544413"/>
          </a:xfrm>
          <a:prstGeom prst="rect">
            <a:avLst/>
          </a:prstGeom>
          <a:solidFill>
            <a:srgbClr val="31408B"/>
          </a:solidFill>
          <a:ln w="25400" cap="flat" cmpd="sng" algn="ctr">
            <a:noFill/>
            <a:prstDash val="solid"/>
            <a:miter lim="0"/>
            <a:headEnd type="none" w="med" len="med"/>
            <a:tailEnd type="none" w="med" len="med"/>
          </a:ln>
          <a:effectLst/>
        </p:spPr>
        <p:txBody>
          <a:bodyPr vert="horz" wrap="square" lIns="46892" tIns="46892" rIns="46892" bIns="46892" numCol="1" rtlCol="0" anchor="ctr" anchorCtr="0" compatLnSpc="1">
            <a:prstTxWarp prst="textNoShape">
              <a:avLst/>
            </a:prstTxWarp>
            <a:spAutoFit/>
          </a:bodyPr>
          <a:lstStyle/>
          <a:p>
            <a:pPr defTabSz="539275"/>
            <a:endParaRPr lang="en-US" sz="3323"/>
          </a:p>
        </p:txBody>
      </p:sp>
      <p:sp>
        <p:nvSpPr>
          <p:cNvPr id="10" name="Title 1">
            <a:extLst>
              <a:ext uri="{FF2B5EF4-FFF2-40B4-BE49-F238E27FC236}">
                <a16:creationId xmlns:a16="http://schemas.microsoft.com/office/drawing/2014/main" id="{E895A70B-AC0F-C947-BE9A-572BC2F0088D}"/>
              </a:ext>
            </a:extLst>
          </p:cNvPr>
          <p:cNvSpPr txBox="1">
            <a:spLocks/>
          </p:cNvSpPr>
          <p:nvPr/>
        </p:nvSpPr>
        <p:spPr>
          <a:xfrm>
            <a:off x="623392" y="5074931"/>
            <a:ext cx="8914344" cy="946357"/>
          </a:xfrm>
          <a:prstGeom prst="rect">
            <a:avLst/>
          </a:prstGeom>
        </p:spPr>
        <p:txBody>
          <a:bodyPr/>
          <a:lstStyle>
            <a:lvl1pPr algn="l" defTabSz="397230" rtl="0" fontAlgn="base" hangingPunct="0">
              <a:lnSpc>
                <a:spcPct val="120000"/>
              </a:lnSpc>
              <a:spcBef>
                <a:spcPct val="0"/>
              </a:spcBef>
              <a:spcAft>
                <a:spcPct val="0"/>
              </a:spcAft>
              <a:defRPr sz="1939">
                <a:solidFill>
                  <a:srgbClr val="FFFFFF"/>
                </a:solidFill>
                <a:latin typeface="+mj-lt"/>
                <a:ea typeface="+mj-ea"/>
                <a:cs typeface="+mj-cs"/>
                <a:sym typeface="Arial" pitchFamily="34" charset="0"/>
              </a:defRPr>
            </a:lvl1pPr>
            <a:lvl2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2pPr>
            <a:lvl3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3pPr>
            <a:lvl4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4pPr>
            <a:lvl5pPr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5pPr>
            <a:lvl6pPr marL="310876"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6pPr>
            <a:lvl7pPr marL="621751"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7pPr>
            <a:lvl8pPr marL="932627"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8pPr>
            <a:lvl9pPr marL="1243502" algn="l" defTabSz="397230" rtl="0" fontAlgn="base" hangingPunct="0">
              <a:lnSpc>
                <a:spcPct val="120000"/>
              </a:lnSpc>
              <a:spcBef>
                <a:spcPct val="0"/>
              </a:spcBef>
              <a:spcAft>
                <a:spcPct val="0"/>
              </a:spcAft>
              <a:defRPr sz="1939">
                <a:solidFill>
                  <a:srgbClr val="FFFFFF"/>
                </a:solidFill>
                <a:latin typeface="Arial" pitchFamily="34" charset="0"/>
                <a:cs typeface="Arial" pitchFamily="34" charset="0"/>
                <a:sym typeface="Arial" pitchFamily="34" charset="0"/>
              </a:defRPr>
            </a:lvl9pPr>
          </a:lstStyle>
          <a:p>
            <a:pPr>
              <a:lnSpc>
                <a:spcPct val="100000"/>
              </a:lnSpc>
            </a:pPr>
            <a:r>
              <a:rPr lang="en-GB" sz="2800" b="1" kern="0" dirty="0" err="1">
                <a:latin typeface="Arial" panose="020B0604020202020204" pitchFamily="34" charset="0"/>
                <a:ea typeface="Avenir Black" charset="0"/>
                <a:cs typeface="Arial" panose="020B0604020202020204" pitchFamily="34" charset="0"/>
              </a:rPr>
              <a:t>sirgar.llyw.cymru</a:t>
            </a:r>
            <a:endParaRPr lang="en-GB" sz="2800" kern="0" dirty="0">
              <a:latin typeface="Arial" panose="020B0604020202020204" pitchFamily="34" charset="0"/>
              <a:ea typeface="Avenir Black" charset="0"/>
              <a:cs typeface="Arial" panose="020B0604020202020204" pitchFamily="34" charset="0"/>
            </a:endParaRPr>
          </a:p>
        </p:txBody>
      </p:sp>
    </p:spTree>
    <p:extLst>
      <p:ext uri="{BB962C8B-B14F-4D97-AF65-F5344CB8AC3E}">
        <p14:creationId xmlns:p14="http://schemas.microsoft.com/office/powerpoint/2010/main" val="2855580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Title Slid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White">
      <a:majorFont>
        <a:latin typeface="Arial"/>
        <a:ea typeface=""/>
        <a:cs typeface="Arial"/>
      </a:majorFont>
      <a:minorFont>
        <a:latin typeface="Helvetica Light"/>
        <a:ea typeface="Helvetica Light"/>
        <a:cs typeface="Helvetica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miter lim="0"/>
          <a:headEnd type="none" w="med" len="med"/>
          <a:tailEnd type="none" w="med" len="med"/>
        </a:ln>
        <a:effectLst>
          <a:outerShdw dist="25400" dir="5400000" algn="ctr" rotWithShape="0">
            <a:srgbClr val="000000">
              <a:alpha val="50000"/>
            </a:srgbClr>
          </a:outerShdw>
        </a:effectLst>
      </a:spPr>
      <a:bodyPr vert="horz" wrap="square" lIns="50800" tIns="50800" rIns="50800" bIns="50800" numCol="1" anchor="ctr" anchorCtr="0" compatLnSpc="1">
        <a:prstTxWarp prst="textNoShape">
          <a:avLst/>
        </a:prstTxWarp>
        <a:spAutoFit/>
      </a:bodyPr>
      <a:lstStyle>
        <a:defPPr marL="0" marR="0" indent="0" algn="ctr" defTabSz="584200" rtl="0" eaLnBrk="1" fontAlgn="base" latinLnBrk="0" hangingPunct="0">
          <a:lnSpc>
            <a:spcPct val="100000"/>
          </a:lnSpc>
          <a:spcBef>
            <a:spcPct val="0"/>
          </a:spcBef>
          <a:spcAft>
            <a:spcPct val="0"/>
          </a:spcAft>
          <a:buClrTx/>
          <a:buSzTx/>
          <a:buFontTx/>
          <a:buNone/>
          <a:tabLst/>
          <a:defRPr kumimoji="0" lang="en-US" sz="3600" b="0" i="0" u="none" strike="noStrike" cap="none" normalizeH="0" baseline="0" smtClean="0">
            <a:ln>
              <a:noFill/>
            </a:ln>
            <a:solidFill>
              <a:srgbClr val="000000"/>
            </a:solidFill>
            <a:effectLst/>
            <a:latin typeface="Helvetica Light" charset="0"/>
            <a:ea typeface="Helvetica Light" charset="0"/>
            <a:cs typeface="Helvetica Light" charset="0"/>
            <a:sym typeface="Helvetica Light" charset="0"/>
          </a:defRPr>
        </a:defPPr>
      </a:lstStyle>
    </a:lnDef>
  </a:objectDefaults>
  <a:extraClrSchemeLst/>
</a:theme>
</file>

<file path=ppt/theme/theme2.xml><?xml version="1.0" encoding="utf-8"?>
<a:theme xmlns:a="http://schemas.openxmlformats.org/drawingml/2006/main" name="Content Slide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losing Slid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53585F"/>
      </a:dk2>
      <a:lt2>
        <a:srgbClr val="DCDEE0"/>
      </a:lt2>
      <a:accent1>
        <a:srgbClr val="0365C0"/>
      </a:accent1>
      <a:accent2>
        <a:srgbClr val="00882B"/>
      </a:accent2>
      <a:accent3>
        <a:srgbClr val="FFFFFF"/>
      </a:accent3>
      <a:accent4>
        <a:srgbClr val="000000"/>
      </a:accent4>
      <a:accent5>
        <a:srgbClr val="AAB8DC"/>
      </a:accent5>
      <a:accent6>
        <a:srgbClr val="007B26"/>
      </a:accent6>
      <a:hlink>
        <a:srgbClr val="0000FF"/>
      </a:hlink>
      <a:folHlink>
        <a:srgbClr val="FF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10510</TotalTime>
  <Words>1760</Words>
  <Application>Microsoft Office PowerPoint</Application>
  <PresentationFormat>Widescreen</PresentationFormat>
  <Paragraphs>286</Paragraphs>
  <Slides>9</Slides>
  <Notes>9</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Avenir Roman</vt:lpstr>
      <vt:lpstr>Calibri</vt:lpstr>
      <vt:lpstr>Helvetica Light</vt:lpstr>
      <vt:lpstr>Wingdings</vt:lpstr>
      <vt:lpstr>Title Slide</vt:lpstr>
      <vt:lpstr>Content Slides</vt:lpstr>
      <vt:lpstr>Closing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Diolch |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Heading</dc:title>
  <dc:creator>Richard Stradling</dc:creator>
  <cp:lastModifiedBy>Kim E Richards</cp:lastModifiedBy>
  <cp:revision>649</cp:revision>
  <cp:lastPrinted>2019-10-23T09:44:02Z</cp:lastPrinted>
  <dcterms:modified xsi:type="dcterms:W3CDTF">2020-06-17T13:33:51Z</dcterms:modified>
</cp:coreProperties>
</file>