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307" r:id="rId6"/>
    <p:sldId id="265" r:id="rId7"/>
    <p:sldId id="308" r:id="rId8"/>
    <p:sldId id="310" r:id="rId9"/>
    <p:sldId id="267" r:id="rId10"/>
    <p:sldId id="309" r:id="rId11"/>
    <p:sldId id="268" r:id="rId12"/>
    <p:sldId id="306" r:id="rId13"/>
    <p:sldId id="314" r:id="rId14"/>
    <p:sldId id="315" r:id="rId15"/>
    <p:sldId id="317" r:id="rId16"/>
    <p:sldId id="316" r:id="rId17"/>
    <p:sldId id="319" r:id="rId18"/>
    <p:sldId id="320" r:id="rId19"/>
    <p:sldId id="313" r:id="rId20"/>
    <p:sldId id="266" r:id="rId21"/>
    <p:sldId id="322" r:id="rId22"/>
    <p:sldId id="321" r:id="rId23"/>
    <p:sldId id="323"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S Walters" initials="WSW" lastIdx="3" clrIdx="0">
    <p:extLst>
      <p:ext uri="{19B8F6BF-5375-455C-9EA6-DF929625EA0E}">
        <p15:presenceInfo xmlns:p15="http://schemas.microsoft.com/office/powerpoint/2012/main" userId="S::WSWalters@carmarthenshire.gov.uk::28ced06e-7070-428e-9eb8-5d88aa16fdc8" providerId="AD"/>
      </p:ext>
    </p:extLst>
  </p:cmAuthor>
  <p:cmAuthor id="2" name="Jon Owen" initials="JO" lastIdx="1" clrIdx="1">
    <p:extLst>
      <p:ext uri="{19B8F6BF-5375-455C-9EA6-DF929625EA0E}">
        <p15:presenceInfo xmlns:p15="http://schemas.microsoft.com/office/powerpoint/2012/main" userId="S::JOwen@carmarthenshire.gov.uk::52660642-e4a6-437c-adfc-f9dd95618c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3055"/>
    <a:srgbClr val="273A59"/>
    <a:srgbClr val="2A3858"/>
    <a:srgbClr val="5E5E5E"/>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Harrop" userId="85b5ea28-b37a-49da-8718-d1e91cf03e09" providerId="ADAL" clId="{B414E8BC-E8C1-408D-ADE6-A79A6B37474E}"/>
    <pc:docChg chg="modSld">
      <pc:chgData name="Kate Harrop" userId="85b5ea28-b37a-49da-8718-d1e91cf03e09" providerId="ADAL" clId="{B414E8BC-E8C1-408D-ADE6-A79A6B37474E}" dt="2024-07-01T08:19:09.813" v="13" actId="6549"/>
      <pc:docMkLst>
        <pc:docMk/>
      </pc:docMkLst>
      <pc:sldChg chg="modNotesTx">
        <pc:chgData name="Kate Harrop" userId="85b5ea28-b37a-49da-8718-d1e91cf03e09" providerId="ADAL" clId="{B414E8BC-E8C1-408D-ADE6-A79A6B37474E}" dt="2024-07-01T08:17:44.997" v="0" actId="6549"/>
        <pc:sldMkLst>
          <pc:docMk/>
          <pc:sldMk cId="2343172270" sldId="265"/>
        </pc:sldMkLst>
      </pc:sldChg>
      <pc:sldChg chg="modNotesTx">
        <pc:chgData name="Kate Harrop" userId="85b5ea28-b37a-49da-8718-d1e91cf03e09" providerId="ADAL" clId="{B414E8BC-E8C1-408D-ADE6-A79A6B37474E}" dt="2024-07-01T08:19:09.813" v="13" actId="6549"/>
        <pc:sldMkLst>
          <pc:docMk/>
          <pc:sldMk cId="4098633150" sldId="266"/>
        </pc:sldMkLst>
      </pc:sldChg>
      <pc:sldChg chg="modNotesTx">
        <pc:chgData name="Kate Harrop" userId="85b5ea28-b37a-49da-8718-d1e91cf03e09" providerId="ADAL" clId="{B414E8BC-E8C1-408D-ADE6-A79A6B37474E}" dt="2024-07-01T08:17:58.241" v="3" actId="6549"/>
        <pc:sldMkLst>
          <pc:docMk/>
          <pc:sldMk cId="1712478971" sldId="267"/>
        </pc:sldMkLst>
      </pc:sldChg>
      <pc:sldChg chg="modNotesTx">
        <pc:chgData name="Kate Harrop" userId="85b5ea28-b37a-49da-8718-d1e91cf03e09" providerId="ADAL" clId="{B414E8BC-E8C1-408D-ADE6-A79A6B37474E}" dt="2024-07-01T08:18:06.961" v="5" actId="6549"/>
        <pc:sldMkLst>
          <pc:docMk/>
          <pc:sldMk cId="2423469383" sldId="268"/>
        </pc:sldMkLst>
      </pc:sldChg>
      <pc:sldChg chg="modNotesTx">
        <pc:chgData name="Kate Harrop" userId="85b5ea28-b37a-49da-8718-d1e91cf03e09" providerId="ADAL" clId="{B414E8BC-E8C1-408D-ADE6-A79A6B37474E}" dt="2024-07-01T08:18:10.408" v="6" actId="6549"/>
        <pc:sldMkLst>
          <pc:docMk/>
          <pc:sldMk cId="1283787292" sldId="306"/>
        </pc:sldMkLst>
      </pc:sldChg>
      <pc:sldChg chg="modNotesTx">
        <pc:chgData name="Kate Harrop" userId="85b5ea28-b37a-49da-8718-d1e91cf03e09" providerId="ADAL" clId="{B414E8BC-E8C1-408D-ADE6-A79A6B37474E}" dt="2024-07-01T08:17:51.826" v="1" actId="6549"/>
        <pc:sldMkLst>
          <pc:docMk/>
          <pc:sldMk cId="1420270777" sldId="308"/>
        </pc:sldMkLst>
      </pc:sldChg>
      <pc:sldChg chg="modNotesTx">
        <pc:chgData name="Kate Harrop" userId="85b5ea28-b37a-49da-8718-d1e91cf03e09" providerId="ADAL" clId="{B414E8BC-E8C1-408D-ADE6-A79A6B37474E}" dt="2024-07-01T08:18:02.363" v="4" actId="6549"/>
        <pc:sldMkLst>
          <pc:docMk/>
          <pc:sldMk cId="3774676345" sldId="309"/>
        </pc:sldMkLst>
      </pc:sldChg>
      <pc:sldChg chg="modNotesTx">
        <pc:chgData name="Kate Harrop" userId="85b5ea28-b37a-49da-8718-d1e91cf03e09" providerId="ADAL" clId="{B414E8BC-E8C1-408D-ADE6-A79A6B37474E}" dt="2024-07-01T08:17:55.185" v="2" actId="6549"/>
        <pc:sldMkLst>
          <pc:docMk/>
          <pc:sldMk cId="3733387603" sldId="310"/>
        </pc:sldMkLst>
      </pc:sldChg>
      <pc:sldChg chg="modNotesTx">
        <pc:chgData name="Kate Harrop" userId="85b5ea28-b37a-49da-8718-d1e91cf03e09" providerId="ADAL" clId="{B414E8BC-E8C1-408D-ADE6-A79A6B37474E}" dt="2024-07-01T08:18:14.130" v="7" actId="6549"/>
        <pc:sldMkLst>
          <pc:docMk/>
          <pc:sldMk cId="3960939755" sldId="314"/>
        </pc:sldMkLst>
      </pc:sldChg>
      <pc:sldChg chg="modNotesTx">
        <pc:chgData name="Kate Harrop" userId="85b5ea28-b37a-49da-8718-d1e91cf03e09" providerId="ADAL" clId="{B414E8BC-E8C1-408D-ADE6-A79A6B37474E}" dt="2024-07-01T08:18:16.916" v="8" actId="6549"/>
        <pc:sldMkLst>
          <pc:docMk/>
          <pc:sldMk cId="3521676752" sldId="315"/>
        </pc:sldMkLst>
      </pc:sldChg>
      <pc:sldChg chg="modNotesTx">
        <pc:chgData name="Kate Harrop" userId="85b5ea28-b37a-49da-8718-d1e91cf03e09" providerId="ADAL" clId="{B414E8BC-E8C1-408D-ADE6-A79A6B37474E}" dt="2024-07-01T08:18:26.226" v="10" actId="6549"/>
        <pc:sldMkLst>
          <pc:docMk/>
          <pc:sldMk cId="3452464141" sldId="316"/>
        </pc:sldMkLst>
      </pc:sldChg>
      <pc:sldChg chg="modNotesTx">
        <pc:chgData name="Kate Harrop" userId="85b5ea28-b37a-49da-8718-d1e91cf03e09" providerId="ADAL" clId="{B414E8BC-E8C1-408D-ADE6-A79A6B37474E}" dt="2024-07-01T08:18:21.555" v="9" actId="6549"/>
        <pc:sldMkLst>
          <pc:docMk/>
          <pc:sldMk cId="2770762652" sldId="317"/>
        </pc:sldMkLst>
      </pc:sldChg>
      <pc:sldChg chg="modNotesTx">
        <pc:chgData name="Kate Harrop" userId="85b5ea28-b37a-49da-8718-d1e91cf03e09" providerId="ADAL" clId="{B414E8BC-E8C1-408D-ADE6-A79A6B37474E}" dt="2024-07-01T08:18:29.027" v="11" actId="6549"/>
        <pc:sldMkLst>
          <pc:docMk/>
          <pc:sldMk cId="4113811641" sldId="319"/>
        </pc:sldMkLst>
      </pc:sldChg>
      <pc:sldChg chg="modNotesTx">
        <pc:chgData name="Kate Harrop" userId="85b5ea28-b37a-49da-8718-d1e91cf03e09" providerId="ADAL" clId="{B414E8BC-E8C1-408D-ADE6-A79A6B37474E}" dt="2024-07-01T08:18:32.673" v="12" actId="6549"/>
        <pc:sldMkLst>
          <pc:docMk/>
          <pc:sldMk cId="2378734989"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08A6A-455F-4B75-8EA8-15E63C89D33B}" type="datetimeFigureOut">
              <a:rPr lang="en-GB" smtClean="0"/>
              <a:t>01/07/2024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E8BB-6437-4DDC-92D8-4FD27C665945}" type="slidenum">
              <a:rPr lang="en-GB" smtClean="0"/>
              <a:t>‹#›</a:t>
            </a:fld>
            <a:endParaRPr lang="en-GB"/>
          </a:p>
        </p:txBody>
      </p:sp>
    </p:spTree>
    <p:extLst>
      <p:ext uri="{BB962C8B-B14F-4D97-AF65-F5344CB8AC3E}">
        <p14:creationId xmlns:p14="http://schemas.microsoft.com/office/powerpoint/2010/main" val="85305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a:p>
        </p:txBody>
      </p:sp>
      <p:sp>
        <p:nvSpPr>
          <p:cNvPr id="4" name="Slide Number Placeholder 3"/>
          <p:cNvSpPr>
            <a:spLocks noGrp="1"/>
          </p:cNvSpPr>
          <p:nvPr>
            <p:ph type="sldNum" sz="quarter" idx="5"/>
          </p:nvPr>
        </p:nvSpPr>
        <p:spPr/>
        <p:txBody>
          <a:bodyPr/>
          <a:lstStyle/>
          <a:p>
            <a:fld id="{5803E8BB-6437-4DDC-92D8-4FD27C665945}" type="slidenum">
              <a:rPr lang="en-GB" smtClean="0"/>
              <a:t>1</a:t>
            </a:fld>
            <a:endParaRPr lang="en-GB"/>
          </a:p>
        </p:txBody>
      </p:sp>
    </p:spTree>
    <p:extLst>
      <p:ext uri="{BB962C8B-B14F-4D97-AF65-F5344CB8AC3E}">
        <p14:creationId xmlns:p14="http://schemas.microsoft.com/office/powerpoint/2010/main" val="26870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35958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0823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86422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98264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54012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315076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51285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dirty="0">
              <a:cs typeface="Calibri"/>
            </a:endParaRPr>
          </a:p>
        </p:txBody>
      </p:sp>
      <p:sp>
        <p:nvSpPr>
          <p:cNvPr id="4" name="Slide Number Placeholder 3"/>
          <p:cNvSpPr>
            <a:spLocks noGrp="1"/>
          </p:cNvSpPr>
          <p:nvPr>
            <p:ph type="sldNum" sz="quarter" idx="5"/>
          </p:nvPr>
        </p:nvSpPr>
        <p:spPr/>
        <p:txBody>
          <a:bodyPr/>
          <a:lstStyle/>
          <a:p>
            <a:fld id="{5803E8BB-6437-4DDC-92D8-4FD27C665945}" type="slidenum">
              <a:rPr lang="en-GB" smtClean="0"/>
              <a:t>17</a:t>
            </a:fld>
            <a:endParaRPr lang="en-GB"/>
          </a:p>
        </p:txBody>
      </p:sp>
    </p:spTree>
    <p:extLst>
      <p:ext uri="{BB962C8B-B14F-4D97-AF65-F5344CB8AC3E}">
        <p14:creationId xmlns:p14="http://schemas.microsoft.com/office/powerpoint/2010/main" val="159822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31533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51285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noProof="0"/>
          </a:p>
        </p:txBody>
      </p:sp>
      <p:sp>
        <p:nvSpPr>
          <p:cNvPr id="4" name="Slide Number Placeholder 3"/>
          <p:cNvSpPr>
            <a:spLocks noGrp="1"/>
          </p:cNvSpPr>
          <p:nvPr>
            <p:ph type="sldNum" sz="quarter" idx="5"/>
          </p:nvPr>
        </p:nvSpPr>
        <p:spPr/>
        <p:txBody>
          <a:bodyPr/>
          <a:lstStyle/>
          <a:p>
            <a:fld id="{5803E8BB-6437-4DDC-92D8-4FD27C665945}" type="slidenum">
              <a:rPr lang="en-GB" smtClean="0"/>
              <a:t>2</a:t>
            </a:fld>
            <a:endParaRPr lang="en-GB"/>
          </a:p>
        </p:txBody>
      </p:sp>
    </p:spTree>
    <p:extLst>
      <p:ext uri="{BB962C8B-B14F-4D97-AF65-F5344CB8AC3E}">
        <p14:creationId xmlns:p14="http://schemas.microsoft.com/office/powerpoint/2010/main" val="1785355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413318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803E8BB-6437-4DDC-92D8-4FD27C665945}" type="slidenum">
              <a:rPr lang="en-GB" smtClean="0"/>
              <a:t>3</a:t>
            </a:fld>
            <a:endParaRPr lang="en-GB"/>
          </a:p>
        </p:txBody>
      </p:sp>
    </p:spTree>
    <p:extLst>
      <p:ext uri="{BB962C8B-B14F-4D97-AF65-F5344CB8AC3E}">
        <p14:creationId xmlns:p14="http://schemas.microsoft.com/office/powerpoint/2010/main" val="192414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803E8BB-6437-4DDC-92D8-4FD27C665945}" type="slidenum">
              <a:rPr lang="en-GB" smtClean="0"/>
              <a:t>4</a:t>
            </a:fld>
            <a:endParaRPr lang="en-GB"/>
          </a:p>
        </p:txBody>
      </p:sp>
    </p:spTree>
    <p:extLst>
      <p:ext uri="{BB962C8B-B14F-4D97-AF65-F5344CB8AC3E}">
        <p14:creationId xmlns:p14="http://schemas.microsoft.com/office/powerpoint/2010/main" val="136692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91269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dirty="0">
              <a:cs typeface="Calibri"/>
            </a:endParaRPr>
          </a:p>
        </p:txBody>
      </p:sp>
      <p:sp>
        <p:nvSpPr>
          <p:cNvPr id="4" name="Slide Number Placeholder 3"/>
          <p:cNvSpPr>
            <a:spLocks noGrp="1"/>
          </p:cNvSpPr>
          <p:nvPr>
            <p:ph type="sldNum" sz="quarter" idx="5"/>
          </p:nvPr>
        </p:nvSpPr>
        <p:spPr/>
        <p:txBody>
          <a:bodyPr/>
          <a:lstStyle/>
          <a:p>
            <a:fld id="{5803E8BB-6437-4DDC-92D8-4FD27C665945}" type="slidenum">
              <a:rPr lang="en-GB" smtClean="0"/>
              <a:t>6</a:t>
            </a:fld>
            <a:endParaRPr lang="en-GB"/>
          </a:p>
        </p:txBody>
      </p:sp>
    </p:spTree>
    <p:extLst>
      <p:ext uri="{BB962C8B-B14F-4D97-AF65-F5344CB8AC3E}">
        <p14:creationId xmlns:p14="http://schemas.microsoft.com/office/powerpoint/2010/main" val="265428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803E8BB-6437-4DDC-92D8-4FD27C665945}" type="slidenum">
              <a:rPr lang="en-GB" smtClean="0"/>
              <a:t>7</a:t>
            </a:fld>
            <a:endParaRPr lang="en-GB"/>
          </a:p>
        </p:txBody>
      </p:sp>
    </p:spTree>
    <p:extLst>
      <p:ext uri="{BB962C8B-B14F-4D97-AF65-F5344CB8AC3E}">
        <p14:creationId xmlns:p14="http://schemas.microsoft.com/office/powerpoint/2010/main" val="170973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803E8BB-6437-4DDC-92D8-4FD27C665945}" type="slidenum">
              <a:rPr lang="en-GB" smtClean="0"/>
              <a:t>8</a:t>
            </a:fld>
            <a:endParaRPr lang="en-GB"/>
          </a:p>
        </p:txBody>
      </p:sp>
    </p:spTree>
    <p:extLst>
      <p:ext uri="{BB962C8B-B14F-4D97-AF65-F5344CB8AC3E}">
        <p14:creationId xmlns:p14="http://schemas.microsoft.com/office/powerpoint/2010/main" val="130281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3E8BB-6437-4DDC-92D8-4FD27C665945}"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421182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ED4A-08ED-4468-A068-52BCDB4FC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B6DE2B-BF22-4621-B89A-084BA232D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038AAC-D14D-42F0-82B9-636C1A5735A7}"/>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5" name="Footer Placeholder 4">
            <a:extLst>
              <a:ext uri="{FF2B5EF4-FFF2-40B4-BE49-F238E27FC236}">
                <a16:creationId xmlns:a16="http://schemas.microsoft.com/office/drawing/2014/main" id="{1DC37475-D31F-4E06-BA4C-7A12B219E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6B75A7-ABE1-440F-BA29-08276F70B09A}"/>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38395626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AFFD-50FA-4B28-92F9-A7F9F3B59C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DDD99F-86A7-48AA-B279-BCA2FC9CF4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E8EA1E-21CC-48A6-BDB6-DB2790FF9D7D}"/>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5" name="Footer Placeholder 4">
            <a:extLst>
              <a:ext uri="{FF2B5EF4-FFF2-40B4-BE49-F238E27FC236}">
                <a16:creationId xmlns:a16="http://schemas.microsoft.com/office/drawing/2014/main" id="{7D55BDFA-FE14-4C64-B525-F1E9E9116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3EC53-0766-49D6-A673-A02C383B3E87}"/>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8506068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7076F-5E5B-442F-8382-8E0F25C10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4D569F-C85C-4382-8C5A-19B832007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2CC60-073D-418B-90A1-60BC44C4FDE3}"/>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5" name="Footer Placeholder 4">
            <a:extLst>
              <a:ext uri="{FF2B5EF4-FFF2-40B4-BE49-F238E27FC236}">
                <a16:creationId xmlns:a16="http://schemas.microsoft.com/office/drawing/2014/main" id="{FA20D885-A84B-4FAA-86E0-936D49D5B9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61930B-FAB0-4280-AFEE-0A7A9B3E29B1}"/>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23953579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7D5B-F9E9-4C90-BBEA-0FFECD6311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87E9C4-9567-486B-92F3-2DBE64B76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2E7D1E-4330-47EF-9B1C-37CA636603F2}"/>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5" name="Footer Placeholder 4">
            <a:extLst>
              <a:ext uri="{FF2B5EF4-FFF2-40B4-BE49-F238E27FC236}">
                <a16:creationId xmlns:a16="http://schemas.microsoft.com/office/drawing/2014/main" id="{46261563-3A20-411D-8F06-A23487EFC4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541CE-09E8-4855-87E3-329ABFBACED4}"/>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31872539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FB59-2A77-48A4-B769-B3EFBDBADC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23B1E4-FE31-477F-A965-EBD64C58C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2CB0A-5106-4BAA-967F-DEF875DC4EFB}"/>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5" name="Footer Placeholder 4">
            <a:extLst>
              <a:ext uri="{FF2B5EF4-FFF2-40B4-BE49-F238E27FC236}">
                <a16:creationId xmlns:a16="http://schemas.microsoft.com/office/drawing/2014/main" id="{A61CD154-DCE5-4D5F-A1D5-DC4A36796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502AC-0733-4D98-BFC5-5557A7010DD8}"/>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24970359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73DD-2CC5-4F19-89A7-DD11795AFD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6F26BF-EA5D-4BB7-81DB-A4FC69F73D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5203F3-768E-48E8-9078-6D4ACDB82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78C99A-E976-4ECC-A6F9-D95CE08BF306}"/>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6" name="Footer Placeholder 5">
            <a:extLst>
              <a:ext uri="{FF2B5EF4-FFF2-40B4-BE49-F238E27FC236}">
                <a16:creationId xmlns:a16="http://schemas.microsoft.com/office/drawing/2014/main" id="{354FB89C-6689-4F9F-8B26-690FBD9AD3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904944-338A-440C-B208-172022E0CB67}"/>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27648128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27AE-D691-4088-A61B-06BF0F80A1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FE7EDE-F428-48E7-AF92-8621EDFCB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A044F9-BFCB-451F-84E3-FEA6E80B41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0A0A47-FF45-429A-963F-51A853873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5F585-D22B-4892-9AE4-76BAADE027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B06031-64AB-46B4-A4AC-A9BB1FD47E7A}"/>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8" name="Footer Placeholder 7">
            <a:extLst>
              <a:ext uri="{FF2B5EF4-FFF2-40B4-BE49-F238E27FC236}">
                <a16:creationId xmlns:a16="http://schemas.microsoft.com/office/drawing/2014/main" id="{53D95581-9173-40FA-A559-C2B49BE86A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846E68-A983-4268-82DB-7181DACD5E9C}"/>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220693009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876E-86A4-40C9-A87C-FD726A4361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D5CFC6-A253-4F6C-A420-A458BBF1DC10}"/>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4" name="Footer Placeholder 3">
            <a:extLst>
              <a:ext uri="{FF2B5EF4-FFF2-40B4-BE49-F238E27FC236}">
                <a16:creationId xmlns:a16="http://schemas.microsoft.com/office/drawing/2014/main" id="{A3F841AF-BDB3-48BA-B2FC-DBD248AA79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0831D7-CF0E-43E0-B09E-EE87AEC7FC8C}"/>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31332451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9E0C3-B9D7-4619-82A0-BF90A282CCA0}"/>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3" name="Footer Placeholder 2">
            <a:extLst>
              <a:ext uri="{FF2B5EF4-FFF2-40B4-BE49-F238E27FC236}">
                <a16:creationId xmlns:a16="http://schemas.microsoft.com/office/drawing/2014/main" id="{7A32FFCE-CF81-466A-A397-BE283C3D44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2B7138-8E2D-4E42-8FA8-BC6CF4C3598A}"/>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30794424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66AE-A15F-4D0C-8F63-772513364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540256-9743-452F-B8FE-5CC3703DE9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5D889B-7707-4D3B-86B2-6E26B82D6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DF498-5146-4253-9475-AA31218236FC}"/>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6" name="Footer Placeholder 5">
            <a:extLst>
              <a:ext uri="{FF2B5EF4-FFF2-40B4-BE49-F238E27FC236}">
                <a16:creationId xmlns:a16="http://schemas.microsoft.com/office/drawing/2014/main" id="{6A8F6B66-8FDB-4A76-A560-E1A4699E67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C0E04-5AB1-4281-BA36-651B45534C97}"/>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28353174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3FCE-8262-450E-B342-A488D8BB6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3470F1-AFFD-43C0-A63D-C1EA2393E2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8A738F-94EB-454E-ACF9-FC71CC8B9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6B542-DB6F-4BF6-A41D-CD7F3CF705E9}"/>
              </a:ext>
            </a:extLst>
          </p:cNvPr>
          <p:cNvSpPr>
            <a:spLocks noGrp="1"/>
          </p:cNvSpPr>
          <p:nvPr>
            <p:ph type="dt" sz="half" idx="10"/>
          </p:nvPr>
        </p:nvSpPr>
        <p:spPr/>
        <p:txBody>
          <a:bodyPr/>
          <a:lstStyle/>
          <a:p>
            <a:fld id="{8F072441-1EFB-4790-A5B7-5F28A6A69CD6}" type="datetimeFigureOut">
              <a:rPr lang="en-GB" smtClean="0"/>
              <a:t>01/07/2024</a:t>
            </a:fld>
            <a:endParaRPr lang="en-GB"/>
          </a:p>
        </p:txBody>
      </p:sp>
      <p:sp>
        <p:nvSpPr>
          <p:cNvPr id="6" name="Footer Placeholder 5">
            <a:extLst>
              <a:ext uri="{FF2B5EF4-FFF2-40B4-BE49-F238E27FC236}">
                <a16:creationId xmlns:a16="http://schemas.microsoft.com/office/drawing/2014/main" id="{14692EEF-F4EF-47CB-8D5C-673848E237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20BEAD-0D0C-41F2-8EC7-4CA4F8E37CEA}"/>
              </a:ext>
            </a:extLst>
          </p:cNvPr>
          <p:cNvSpPr>
            <a:spLocks noGrp="1"/>
          </p:cNvSpPr>
          <p:nvPr>
            <p:ph type="sldNum" sz="quarter" idx="12"/>
          </p:nvPr>
        </p:nvSpPr>
        <p:spPr/>
        <p:txBody>
          <a:bodyPr/>
          <a:lstStyle/>
          <a:p>
            <a:fld id="{9270DF3A-C232-49B3-A55E-91989EAF7CD8}" type="slidenum">
              <a:rPr lang="en-GB" smtClean="0"/>
              <a:t>‹#›</a:t>
            </a:fld>
            <a:endParaRPr lang="en-GB"/>
          </a:p>
        </p:txBody>
      </p:sp>
    </p:spTree>
    <p:extLst>
      <p:ext uri="{BB962C8B-B14F-4D97-AF65-F5344CB8AC3E}">
        <p14:creationId xmlns:p14="http://schemas.microsoft.com/office/powerpoint/2010/main" val="9510989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E679ED-3F74-47C5-8808-0DA35F0B8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5A214-E697-467B-95B3-3734D39F7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2E187A-A69E-46E9-AF10-8B6A858EE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72441-1EFB-4790-A5B7-5F28A6A69CD6}" type="datetimeFigureOut">
              <a:rPr lang="en-GB" smtClean="0"/>
              <a:t>01/07/2024</a:t>
            </a:fld>
            <a:endParaRPr lang="en-GB"/>
          </a:p>
        </p:txBody>
      </p:sp>
      <p:sp>
        <p:nvSpPr>
          <p:cNvPr id="5" name="Footer Placeholder 4">
            <a:extLst>
              <a:ext uri="{FF2B5EF4-FFF2-40B4-BE49-F238E27FC236}">
                <a16:creationId xmlns:a16="http://schemas.microsoft.com/office/drawing/2014/main" id="{660D4BD1-0222-45C5-AB95-72B502C5B7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B9FD158-1A59-4032-8E94-C91741E89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DF3A-C232-49B3-A55E-91989EAF7CD8}" type="slidenum">
              <a:rPr lang="en-GB" smtClean="0"/>
              <a:t>‹#›</a:t>
            </a:fld>
            <a:endParaRPr lang="en-GB"/>
          </a:p>
        </p:txBody>
      </p:sp>
    </p:spTree>
    <p:extLst>
      <p:ext uri="{BB962C8B-B14F-4D97-AF65-F5344CB8AC3E}">
        <p14:creationId xmlns:p14="http://schemas.microsoft.com/office/powerpoint/2010/main" val="557596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3C79AC-47F9-234B-B5FC-AE19F83812CF}"/>
              </a:ext>
            </a:extLst>
          </p:cNvPr>
          <p:cNvSpPr/>
          <p:nvPr/>
        </p:nvSpPr>
        <p:spPr>
          <a:xfrm>
            <a:off x="6180880" y="0"/>
            <a:ext cx="6011119"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F174F6-E43F-6C49-8DBB-2B5EEE92CE1B}"/>
              </a:ext>
            </a:extLst>
          </p:cNvPr>
          <p:cNvSpPr/>
          <p:nvPr/>
        </p:nvSpPr>
        <p:spPr>
          <a:xfrm>
            <a:off x="-3431" y="0"/>
            <a:ext cx="12195431" cy="1663699"/>
          </a:xfrm>
          <a:prstGeom prst="rect">
            <a:avLst/>
          </a:prstGeom>
          <a:solidFill>
            <a:srgbClr val="193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2ABF1B-2169-462D-831E-C518DAFF80F5}"/>
              </a:ext>
            </a:extLst>
          </p:cNvPr>
          <p:cNvSpPr>
            <a:spLocks noGrp="1"/>
          </p:cNvSpPr>
          <p:nvPr>
            <p:ph type="ctrTitle"/>
          </p:nvPr>
        </p:nvSpPr>
        <p:spPr>
          <a:xfrm>
            <a:off x="294902" y="-362141"/>
            <a:ext cx="5140414" cy="2195043"/>
          </a:xfrm>
          <a:noFill/>
        </p:spPr>
        <p:txBody>
          <a:bodyPr>
            <a:normAutofit/>
          </a:bodyPr>
          <a:lstStyle/>
          <a:p>
            <a:pPr algn="l">
              <a:defRPr b="0" i="0"/>
            </a:pPr>
            <a:r>
              <a:rPr lang="cy-GB" sz="4400">
                <a:solidFill>
                  <a:schemeClr val="bg1">
                    <a:lumMod val="95000"/>
                  </a:schemeClr>
                </a:solidFill>
                <a:latin typeface="Arial Rounded MT Bold"/>
              </a:rPr>
              <a:t>Croeso </a:t>
            </a:r>
            <a:br>
              <a:rPr lang="cy-GB" sz="3600">
                <a:latin typeface="FS Aldrin" panose="020F0603040202060202" pitchFamily="34" charset="77"/>
              </a:rPr>
            </a:br>
            <a:endParaRPr lang="cy-GB" sz="3600">
              <a:solidFill>
                <a:schemeClr val="bg1">
                  <a:lumMod val="50000"/>
                </a:schemeClr>
              </a:solidFill>
              <a:latin typeface="FS Aldrin" panose="020F0603040202060202" pitchFamily="34" charset="77"/>
            </a:endParaRPr>
          </a:p>
        </p:txBody>
      </p:sp>
      <p:sp>
        <p:nvSpPr>
          <p:cNvPr id="5" name="Subtitle 4">
            <a:extLst>
              <a:ext uri="{FF2B5EF4-FFF2-40B4-BE49-F238E27FC236}">
                <a16:creationId xmlns:a16="http://schemas.microsoft.com/office/drawing/2014/main" id="{56ECC0B3-BE07-43C7-B3D6-314F6CE61DCC}"/>
              </a:ext>
            </a:extLst>
          </p:cNvPr>
          <p:cNvSpPr>
            <a:spLocks noGrp="1"/>
          </p:cNvSpPr>
          <p:nvPr>
            <p:ph type="subTitle" idx="1"/>
          </p:nvPr>
        </p:nvSpPr>
        <p:spPr>
          <a:xfrm>
            <a:off x="6441292" y="2449514"/>
            <a:ext cx="4617306" cy="2922584"/>
          </a:xfrm>
        </p:spPr>
        <p:txBody>
          <a:bodyPr>
            <a:normAutofit/>
          </a:bodyPr>
          <a:lstStyle/>
          <a:p>
            <a:pPr algn="l">
              <a:defRPr b="0" i="0"/>
            </a:pPr>
            <a:r>
              <a:rPr lang="en-GB" sz="3600">
                <a:solidFill>
                  <a:srgbClr val="2A3858"/>
                </a:solidFill>
                <a:latin typeface="Arial Rounded MT Bold" panose="020F0704030504030204" pitchFamily="34" charset="77"/>
              </a:rPr>
              <a:t>Stage 2 Investigating Officer training</a:t>
            </a:r>
          </a:p>
          <a:p>
            <a:pPr algn="l">
              <a:defRPr b="0" i="0"/>
            </a:pPr>
            <a:endParaRPr lang="en-GB" sz="3200">
              <a:solidFill>
                <a:srgbClr val="2A3858"/>
              </a:solidFill>
              <a:latin typeface="Arial Rounded MT Bold" panose="020F0704030504030204" pitchFamily="34" charset="77"/>
            </a:endParaRPr>
          </a:p>
          <a:p>
            <a:pPr algn="l">
              <a:defRPr b="0" i="0"/>
            </a:pPr>
            <a:endParaRPr lang="en-GB" sz="3200">
              <a:solidFill>
                <a:srgbClr val="2A3858"/>
              </a:solidFill>
              <a:latin typeface="Arial Rounded MT Bold" panose="020F0704030504030204" pitchFamily="34" charset="77"/>
            </a:endParaRPr>
          </a:p>
          <a:p>
            <a:pPr algn="l">
              <a:defRPr b="0" i="0"/>
            </a:pPr>
            <a:endParaRPr lang="1106"/>
          </a:p>
        </p:txBody>
      </p:sp>
      <p:sp>
        <p:nvSpPr>
          <p:cNvPr id="15" name="Title 3">
            <a:extLst>
              <a:ext uri="{FF2B5EF4-FFF2-40B4-BE49-F238E27FC236}">
                <a16:creationId xmlns:a16="http://schemas.microsoft.com/office/drawing/2014/main" id="{43D55425-4A2D-E240-BADB-D48E5CD9077A}"/>
              </a:ext>
            </a:extLst>
          </p:cNvPr>
          <p:cNvSpPr txBox="1">
            <a:spLocks/>
          </p:cNvSpPr>
          <p:nvPr/>
        </p:nvSpPr>
        <p:spPr>
          <a:xfrm>
            <a:off x="6616232" y="-346464"/>
            <a:ext cx="5140414" cy="2195043"/>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en-GB" sz="4400">
                <a:solidFill>
                  <a:schemeClr val="bg1">
                    <a:lumMod val="95000"/>
                  </a:schemeClr>
                </a:solidFill>
                <a:latin typeface="Arial Rounded MT Bold" panose="020F0704030504030204" pitchFamily="34" charset="77"/>
              </a:rPr>
              <a:t>Welcome </a:t>
            </a:r>
            <a:br>
              <a:rPr lang="en-GB" sz="3600">
                <a:latin typeface="FS Aldrin" panose="020F0603040202060202" pitchFamily="34" charset="77"/>
              </a:rPr>
            </a:br>
            <a:endParaRPr lang="1106" sz="3600">
              <a:solidFill>
                <a:schemeClr val="bg1">
                  <a:lumMod val="50000"/>
                </a:schemeClr>
              </a:solidFill>
              <a:latin typeface="FS Aldrin" panose="020F0603040202060202" pitchFamily="34" charset="77"/>
            </a:endParaRPr>
          </a:p>
        </p:txBody>
      </p:sp>
      <p:pic>
        <p:nvPicPr>
          <p:cNvPr id="9" name="Picture 8">
            <a:extLst>
              <a:ext uri="{FF2B5EF4-FFF2-40B4-BE49-F238E27FC236}">
                <a16:creationId xmlns:a16="http://schemas.microsoft.com/office/drawing/2014/main" id="{2E9121C9-92BC-2041-8AC9-446DD8D794C5}"/>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0" name="Picture 9">
            <a:extLst>
              <a:ext uri="{FF2B5EF4-FFF2-40B4-BE49-F238E27FC236}">
                <a16:creationId xmlns:a16="http://schemas.microsoft.com/office/drawing/2014/main" id="{BE08D391-37EE-9044-BAE6-D4B0CCCAF3F0}"/>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3" name="Subtitle 4">
            <a:extLst>
              <a:ext uri="{FF2B5EF4-FFF2-40B4-BE49-F238E27FC236}">
                <a16:creationId xmlns:a16="http://schemas.microsoft.com/office/drawing/2014/main" id="{C9CF592E-7B96-1621-CF9F-ED9438C8E77D}"/>
              </a:ext>
            </a:extLst>
          </p:cNvPr>
          <p:cNvSpPr txBox="1">
            <a:spLocks/>
          </p:cNvSpPr>
          <p:nvPr/>
        </p:nvSpPr>
        <p:spPr>
          <a:xfrm>
            <a:off x="737178" y="2449514"/>
            <a:ext cx="4617306" cy="292258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b="0" i="0"/>
            </a:pPr>
            <a:r>
              <a:rPr lang="cy-GB" sz="3600">
                <a:solidFill>
                  <a:srgbClr val="2A3858"/>
                </a:solidFill>
                <a:latin typeface="Arial Rounded MT Bold"/>
              </a:rPr>
              <a:t>Hyfforddiant Ymchwilio Cam 2 i swyddogion </a:t>
            </a:r>
          </a:p>
          <a:p>
            <a:pPr algn="l">
              <a:defRPr b="0" i="0"/>
            </a:pPr>
            <a:endParaRPr lang="en-GB" sz="3200">
              <a:solidFill>
                <a:srgbClr val="2A3858"/>
              </a:solidFill>
              <a:latin typeface="Arial Rounded MT Bold" panose="020F0704030504030204" pitchFamily="34" charset="77"/>
            </a:endParaRPr>
          </a:p>
          <a:p>
            <a:pPr algn="l">
              <a:defRPr b="0" i="0"/>
            </a:pPr>
            <a:endParaRPr lang="en-GB" sz="3200">
              <a:solidFill>
                <a:srgbClr val="2A3858"/>
              </a:solidFill>
              <a:latin typeface="Arial Rounded MT Bold" panose="020F0704030504030204" pitchFamily="34" charset="77"/>
            </a:endParaRPr>
          </a:p>
          <a:p>
            <a:pPr algn="l">
              <a:defRPr b="0" i="0"/>
            </a:pPr>
            <a:endParaRPr lang="1106"/>
          </a:p>
        </p:txBody>
      </p:sp>
    </p:spTree>
    <p:extLst>
      <p:ext uri="{BB962C8B-B14F-4D97-AF65-F5344CB8AC3E}">
        <p14:creationId xmlns:p14="http://schemas.microsoft.com/office/powerpoint/2010/main" val="14589769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6" name="Rectangle 5">
            <a:extLst>
              <a:ext uri="{FF2B5EF4-FFF2-40B4-BE49-F238E27FC236}">
                <a16:creationId xmlns:a16="http://schemas.microsoft.com/office/drawing/2014/main" id="{18E889E5-B23F-1B44-8E90-A0D2AB56965F}"/>
              </a:ext>
            </a:extLst>
          </p:cNvPr>
          <p:cNvSpPr/>
          <p:nvPr/>
        </p:nvSpPr>
        <p:spPr>
          <a:xfrm>
            <a:off x="5386"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400">
                <a:solidFill>
                  <a:srgbClr val="193055"/>
                </a:solidFill>
                <a:latin typeface="Arial Rounded MT Bold"/>
              </a:rPr>
              <a:t>Cwblhau'r Adroddiad Ymchwiliad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239917" y="1907294"/>
            <a:ext cx="5608595" cy="2480503"/>
          </a:xfrm>
        </p:spPr>
        <p:txBody>
          <a:bodyPr vert="horz" lIns="91440" tIns="45720" rIns="91440" bIns="45720" rtlCol="0" anchor="t">
            <a:noAutofit/>
          </a:bodyPr>
          <a:lstStyle/>
          <a:p>
            <a:pPr algn="l">
              <a:defRPr b="0" i="0"/>
            </a:pPr>
            <a:r>
              <a:rPr lang="cy-GB">
                <a:solidFill>
                  <a:schemeClr val="bg1"/>
                </a:solidFill>
                <a:latin typeface="Arial Rounded MT Bold"/>
              </a:rPr>
              <a:t>Cwyn </a:t>
            </a:r>
          </a:p>
          <a:p>
            <a:pPr marL="342900" indent="-342900" algn="l">
              <a:buChar char="•"/>
              <a:defRPr b="0" i="0"/>
            </a:pPr>
            <a:r>
              <a:rPr lang="cy-GB">
                <a:solidFill>
                  <a:schemeClr val="bg1"/>
                </a:solidFill>
                <a:latin typeface="Arial Rounded MT Bold"/>
              </a:rPr>
              <a:t>Crynodeb o'r gwyn, fel cytunwyd gyda'r </a:t>
            </a:r>
            <a:r>
              <a:rPr lang="cy-GB" err="1">
                <a:solidFill>
                  <a:schemeClr val="bg1"/>
                </a:solidFill>
                <a:latin typeface="Arial Rounded MT Bold"/>
              </a:rPr>
              <a:t>achwynnydd</a:t>
            </a:r>
            <a:r>
              <a:rPr lang="cy-GB">
                <a:solidFill>
                  <a:schemeClr val="bg1"/>
                </a:solidFill>
                <a:latin typeface="Arial Rounded MT Bold"/>
              </a:rPr>
              <a:t> </a:t>
            </a:r>
          </a:p>
          <a:p>
            <a:pPr marL="342900" indent="-342900" algn="l">
              <a:buChar char="•"/>
              <a:defRPr b="0" i="0"/>
            </a:pPr>
            <a:r>
              <a:rPr lang="cy-GB">
                <a:solidFill>
                  <a:schemeClr val="bg1"/>
                </a:solidFill>
                <a:latin typeface="Arial Rounded MT Bold"/>
              </a:rPr>
              <a:t>Pan fo mwy nag un elfen, rhaid eu rhestri a'u rhifo </a:t>
            </a:r>
          </a:p>
          <a:p>
            <a:pPr marL="342900" indent="-342900" algn="l">
              <a:buChar char="•"/>
              <a:defRPr b="0" i="0"/>
            </a:pPr>
            <a:endParaRPr lang="cy-GB">
              <a:solidFill>
                <a:schemeClr val="bg1"/>
              </a:solidFill>
              <a:latin typeface="Arial Rounded MT Bold"/>
            </a:endParaRPr>
          </a:p>
          <a:p>
            <a:pPr algn="l">
              <a:defRPr b="0" i="0"/>
            </a:pPr>
            <a:r>
              <a:rPr lang="cy-GB">
                <a:solidFill>
                  <a:schemeClr val="bg1"/>
                </a:solidFill>
                <a:latin typeface="Arial Rounded MT Bold"/>
              </a:rPr>
              <a:t>Canlyniad </a:t>
            </a:r>
          </a:p>
          <a:p>
            <a:pPr marL="342900" indent="-342900" algn="l">
              <a:buChar char="•"/>
              <a:defRPr b="0" i="0"/>
            </a:pPr>
            <a:r>
              <a:rPr lang="cy-GB">
                <a:solidFill>
                  <a:schemeClr val="bg1"/>
                </a:solidFill>
                <a:latin typeface="Arial Rounded MT Bold"/>
              </a:rPr>
              <a:t>Fel cytunwyd gyda'r </a:t>
            </a:r>
            <a:r>
              <a:rPr lang="cy-GB" err="1">
                <a:solidFill>
                  <a:schemeClr val="bg1"/>
                </a:solidFill>
                <a:latin typeface="Arial Rounded MT Bold"/>
              </a:rPr>
              <a:t>achwynnydd</a:t>
            </a:r>
            <a:r>
              <a:rPr lang="cy-GB">
                <a:solidFill>
                  <a:schemeClr val="bg1"/>
                </a:solidFill>
                <a:latin typeface="Arial Rounded MT Bold"/>
              </a:rPr>
              <a:t>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r>
              <a:rPr kumimoji="0" lang="en-GB" sz="2800" b="0" i="0" u="none" strike="noStrike" kern="1200" cap="none" spc="0" normalizeH="0" baseline="0" noProof="0">
                <a:ln>
                  <a:noFill/>
                </a:ln>
                <a:solidFill>
                  <a:srgbClr val="193055"/>
                </a:solidFill>
                <a:effectLst/>
                <a:uLnTx/>
                <a:uFillTx/>
                <a:latin typeface="Arial Rounded MT Bold" panose="020F0704030504030204" pitchFamily="34" charset="77"/>
                <a:cs typeface="Arial"/>
              </a:rPr>
              <a:t>Completion of the Investigation Report</a:t>
            </a:r>
            <a:endParaRPr kumimoji="0" lang="1106" sz="28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506861" y="1911096"/>
            <a:ext cx="5608595" cy="28794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b="0" i="0"/>
            </a:pPr>
            <a:r>
              <a:rPr kumimoji="0" lang="en-GB" b="1" i="0" u="none" strike="noStrike" kern="1200" cap="none" spc="0" normalizeH="0" baseline="0" noProof="0">
                <a:ln>
                  <a:noFill/>
                </a:ln>
                <a:solidFill>
                  <a:srgbClr val="2A3858"/>
                </a:solidFill>
                <a:effectLst/>
                <a:uLnTx/>
                <a:uFillTx/>
                <a:latin typeface="Arial Rounded MT Bold" panose="020F0704030504030204" pitchFamily="34" charset="77"/>
                <a:cs typeface="Arial"/>
              </a:rPr>
              <a:t>Complaint</a:t>
            </a:r>
          </a:p>
          <a:p>
            <a:pPr marL="342900" indent="-342900" algn="l">
              <a:buFont typeface="Arial" panose="020B0604020202020204" pitchFamily="34" charset="0"/>
              <a:buChar char="•"/>
              <a:defRPr b="0" i="0"/>
            </a:pPr>
            <a:r>
              <a:rPr kumimoji="0" lang="en-GB" i="0" u="none" strike="noStrike" kern="1200" cap="none" spc="0" normalizeH="0" baseline="0" noProof="0">
                <a:ln>
                  <a:noFill/>
                </a:ln>
                <a:solidFill>
                  <a:srgbClr val="2A3858"/>
                </a:solidFill>
                <a:effectLst/>
                <a:uLnTx/>
                <a:uFillTx/>
                <a:latin typeface="Arial Rounded MT Bold" panose="020F0704030504030204" pitchFamily="34" charset="77"/>
                <a:cs typeface="Arial"/>
              </a:rPr>
              <a:t>Summary of complaint, as agreed with complainant</a:t>
            </a:r>
            <a:endParaRPr lang="en-GB">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a:solidFill>
                  <a:srgbClr val="2A3858"/>
                </a:solidFill>
                <a:latin typeface="Arial Rounded MT Bold" panose="020F0704030504030204" pitchFamily="34" charset="77"/>
                <a:cs typeface="Arial"/>
              </a:rPr>
              <a:t>Where more than one element, list and number them</a:t>
            </a:r>
          </a:p>
          <a:p>
            <a:pPr marR="0" lvl="0" algn="l" defTabSz="914400" rtl="0" eaLnBrk="1" fontAlgn="auto" latinLnBrk="0" hangingPunct="1">
              <a:lnSpc>
                <a:spcPct val="90000"/>
              </a:lnSpc>
              <a:spcBef>
                <a:spcPts val="1000"/>
              </a:spcBef>
              <a:spcAft>
                <a:spcPts val="0"/>
              </a:spcAft>
              <a:buClrTx/>
              <a:buSzTx/>
              <a:tabLst/>
              <a:defRPr b="0" i="0"/>
            </a:pPr>
            <a:endParaRPr lang="en-GB">
              <a:solidFill>
                <a:srgbClr val="2A3858"/>
              </a:solidFill>
              <a:latin typeface="Arial Rounded MT Bold" panose="020F0704030504030204" pitchFamily="34" charset="77"/>
              <a:cs typeface="Arial"/>
            </a:endParaRPr>
          </a:p>
          <a:p>
            <a:pPr marR="0" lvl="0" algn="l" defTabSz="914400" rtl="0" eaLnBrk="1" fontAlgn="auto" latinLnBrk="0" hangingPunct="1">
              <a:lnSpc>
                <a:spcPct val="90000"/>
              </a:lnSpc>
              <a:spcBef>
                <a:spcPts val="1000"/>
              </a:spcBef>
              <a:spcAft>
                <a:spcPts val="0"/>
              </a:spcAft>
              <a:buClrTx/>
              <a:buSzTx/>
              <a:tabLst/>
              <a:defRPr b="0" i="0"/>
            </a:pPr>
            <a:r>
              <a:rPr lang="en-GB" b="1">
                <a:solidFill>
                  <a:srgbClr val="2A3858"/>
                </a:solidFill>
                <a:latin typeface="Arial Rounded MT Bold" panose="020F0704030504030204" pitchFamily="34" charset="77"/>
                <a:cs typeface="Arial"/>
              </a:rPr>
              <a:t>Outcome sought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a:solidFill>
                  <a:srgbClr val="2A3858"/>
                </a:solidFill>
                <a:latin typeface="Arial Rounded MT Bold" panose="020F0704030504030204" pitchFamily="34" charset="77"/>
                <a:cs typeface="Arial"/>
              </a:rPr>
              <a:t>As confirmed by the complainant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endParaRPr kumimoji="0" lang="en-GB"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endParaRPr kumimoji="0" lang="en-GB"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spTree>
    <p:extLst>
      <p:ext uri="{BB962C8B-B14F-4D97-AF65-F5344CB8AC3E}">
        <p14:creationId xmlns:p14="http://schemas.microsoft.com/office/powerpoint/2010/main" val="39609397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400">
                <a:solidFill>
                  <a:srgbClr val="193055"/>
                </a:solidFill>
                <a:latin typeface="Arial Rounded MT Bold"/>
              </a:rPr>
              <a:t>Cwblhau'r Adroddiad Ymchwiliad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218146" y="2310065"/>
            <a:ext cx="5608595" cy="2480503"/>
          </a:xfrm>
        </p:spPr>
        <p:txBody>
          <a:bodyPr vert="horz" lIns="91440" tIns="45720" rIns="91440" bIns="45720" rtlCol="0" anchor="t">
            <a:normAutofit fontScale="92500"/>
          </a:bodyPr>
          <a:lstStyle/>
          <a:p>
            <a:pPr algn="l">
              <a:defRPr b="0" i="0"/>
            </a:pPr>
            <a:r>
              <a:rPr lang="cy-GB">
                <a:solidFill>
                  <a:schemeClr val="bg1"/>
                </a:solidFill>
                <a:latin typeface="Arial Rounded MT Bold"/>
              </a:rPr>
              <a:t>Crynodeb o'r ymchwiliad </a:t>
            </a:r>
          </a:p>
          <a:p>
            <a:pPr marL="342900" indent="-342900" algn="l">
              <a:buChar char="•"/>
              <a:defRPr b="0" i="0"/>
            </a:pPr>
            <a:r>
              <a:rPr lang="cy-GB">
                <a:solidFill>
                  <a:schemeClr val="bg1"/>
                </a:solidFill>
                <a:latin typeface="Arial Rounded MT Bold"/>
              </a:rPr>
              <a:t>Rhestr o'r rhai a gyfwelwyd sy'n cael effaith ar y canfyddiadau </a:t>
            </a:r>
          </a:p>
          <a:p>
            <a:pPr marL="342900" indent="-342900" algn="l">
              <a:buChar char="•"/>
              <a:defRPr b="0" i="0"/>
            </a:pPr>
            <a:r>
              <a:rPr lang="cy-GB">
                <a:solidFill>
                  <a:schemeClr val="bg1"/>
                </a:solidFill>
                <a:latin typeface="Arial Rounded MT Bold"/>
              </a:rPr>
              <a:t>Gorolwg o'r ohebiaeth a ddarllenwyd </a:t>
            </a:r>
          </a:p>
          <a:p>
            <a:pPr marL="342900" indent="-342900" algn="l">
              <a:buChar char="•"/>
              <a:defRPr b="0" i="0"/>
            </a:pPr>
            <a:r>
              <a:rPr lang="cy-GB">
                <a:solidFill>
                  <a:schemeClr val="bg1"/>
                </a:solidFill>
                <a:latin typeface="Arial Rounded MT Bold"/>
              </a:rPr>
              <a:t>Polisïau neu weithdrefnau a adolygwyd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kumimoji="0" lang="en-GB" sz="2800" b="0" i="0" u="none" strike="noStrike" kern="1200" cap="none" spc="0" normalizeH="0" baseline="0" noProof="0">
                <a:ln>
                  <a:noFill/>
                </a:ln>
                <a:solidFill>
                  <a:srgbClr val="193055"/>
                </a:solidFill>
                <a:effectLst/>
                <a:uLnTx/>
                <a:uFillTx/>
                <a:latin typeface="Arial Rounded MT Bold" panose="020F0704030504030204" pitchFamily="34" charset="77"/>
                <a:cs typeface="Arial"/>
              </a:rPr>
              <a:t>Completion of the Investigation Report</a:t>
            </a:r>
            <a:endParaRPr kumimoji="0" lang="1106" sz="28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506861" y="2310064"/>
            <a:ext cx="5608595" cy="248050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b="0" i="0"/>
            </a:pPr>
            <a:r>
              <a:rPr lang="en-GB" b="1">
                <a:solidFill>
                  <a:srgbClr val="2A3858"/>
                </a:solidFill>
                <a:latin typeface="Arial Rounded MT Bold" panose="020F0704030504030204" pitchFamily="34" charset="77"/>
                <a:cs typeface="Arial"/>
              </a:rPr>
              <a:t>Summary of investigation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kumimoji="0" lang="en-GB" sz="2400" b="0" i="0" u="none" strike="noStrike" kern="1200" cap="none" spc="0" normalizeH="0" baseline="0" noProof="0">
                <a:ln>
                  <a:noFill/>
                </a:ln>
                <a:solidFill>
                  <a:srgbClr val="2A3858"/>
                </a:solidFill>
                <a:effectLst/>
                <a:uLnTx/>
                <a:uFillTx/>
                <a:latin typeface="Arial Rounded MT Bold" panose="020F0704030504030204" pitchFamily="34" charset="77"/>
                <a:cs typeface="Arial"/>
              </a:rPr>
              <a:t>List those interviewed who impacted on findings</a:t>
            </a:r>
          </a:p>
          <a:p>
            <a:pPr marR="0" lvl="0" algn="l" defTabSz="914400" rtl="0" eaLnBrk="1" fontAlgn="auto" latinLnBrk="0" hangingPunct="1">
              <a:lnSpc>
                <a:spcPct val="90000"/>
              </a:lnSpc>
              <a:spcBef>
                <a:spcPts val="1000"/>
              </a:spcBef>
              <a:spcAft>
                <a:spcPts val="0"/>
              </a:spcAft>
              <a:buClrTx/>
              <a:buSzTx/>
              <a:tabLst/>
              <a:defRPr b="0" i="0"/>
            </a:pPr>
            <a:endParaRPr lang="en-GB">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a:solidFill>
                  <a:srgbClr val="2A3858"/>
                </a:solidFill>
                <a:latin typeface="Arial Rounded MT Bold" panose="020F0704030504030204" pitchFamily="34" charset="77"/>
                <a:cs typeface="Arial"/>
              </a:rPr>
              <a:t>Overview of correspondence read</a:t>
            </a:r>
          </a:p>
          <a:p>
            <a:pPr marR="0" lvl="0" algn="l" defTabSz="914400" rtl="0" eaLnBrk="1" fontAlgn="auto" latinLnBrk="0" hangingPunct="1">
              <a:lnSpc>
                <a:spcPct val="90000"/>
              </a:lnSpc>
              <a:spcBef>
                <a:spcPts val="1000"/>
              </a:spcBef>
              <a:spcAft>
                <a:spcPts val="0"/>
              </a:spcAft>
              <a:buClrTx/>
              <a:buSzTx/>
              <a:tabLst/>
              <a:defRPr b="0" i="0"/>
            </a:pPr>
            <a:endParaRPr lang="en-GB">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a:solidFill>
                  <a:srgbClr val="2A3858"/>
                </a:solidFill>
                <a:latin typeface="Arial Rounded MT Bold" panose="020F0704030504030204" pitchFamily="34" charset="77"/>
                <a:cs typeface="Arial"/>
              </a:rPr>
              <a:t>Policies or procedures reviewed</a:t>
            </a:r>
          </a:p>
        </p:txBody>
      </p:sp>
    </p:spTree>
    <p:extLst>
      <p:ext uri="{BB962C8B-B14F-4D97-AF65-F5344CB8AC3E}">
        <p14:creationId xmlns:p14="http://schemas.microsoft.com/office/powerpoint/2010/main" val="35216767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800">
                <a:solidFill>
                  <a:srgbClr val="193055"/>
                </a:solidFill>
                <a:latin typeface="Arial Rounded MT Bold"/>
              </a:rPr>
              <a:t>Cwblhau'r Adroddiad Ymchwiliad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218146" y="2310065"/>
            <a:ext cx="5608595" cy="2480503"/>
          </a:xfrm>
        </p:spPr>
        <p:txBody>
          <a:bodyPr vert="horz" lIns="91440" tIns="45720" rIns="91440" bIns="45720" rtlCol="0" anchor="t">
            <a:normAutofit/>
          </a:bodyPr>
          <a:lstStyle/>
          <a:p>
            <a:pPr algn="l">
              <a:defRPr b="0" i="0"/>
            </a:pPr>
            <a:r>
              <a:rPr lang="cy-GB">
                <a:solidFill>
                  <a:schemeClr val="bg1"/>
                </a:solidFill>
                <a:latin typeface="Arial Rounded MT Bold"/>
              </a:rPr>
              <a:t>Cefndir y gwyn </a:t>
            </a:r>
          </a:p>
          <a:p>
            <a:pPr algn="l">
              <a:defRPr b="0" i="0"/>
            </a:pPr>
            <a:endParaRPr lang="cy-GB">
              <a:solidFill>
                <a:schemeClr val="bg1"/>
              </a:solidFill>
              <a:latin typeface="Arial Rounded MT Bold"/>
            </a:endParaRPr>
          </a:p>
          <a:p>
            <a:pPr marL="342900" indent="-342900" algn="l">
              <a:buChar char="•"/>
              <a:defRPr b="0" i="0"/>
            </a:pPr>
            <a:r>
              <a:rPr lang="cy-GB">
                <a:solidFill>
                  <a:schemeClr val="bg1"/>
                </a:solidFill>
                <a:latin typeface="Arial Rounded MT Bold"/>
              </a:rPr>
              <a:t>Disgrifiad byr / cronoleg o ddigwyddiadau yn arwain at y gwyn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r>
              <a:rPr kumimoji="0" lang="en-GB" sz="2800" b="0" i="0" u="none" strike="noStrike" kern="1200" cap="none" spc="0" normalizeH="0" baseline="0" noProof="0">
                <a:ln>
                  <a:noFill/>
                </a:ln>
                <a:solidFill>
                  <a:srgbClr val="193055"/>
                </a:solidFill>
                <a:effectLst/>
                <a:uLnTx/>
                <a:uFillTx/>
                <a:latin typeface="Arial Rounded MT Bold" panose="020F0704030504030204" pitchFamily="34" charset="77"/>
                <a:cs typeface="Arial"/>
              </a:rPr>
              <a:t>Completion of the Investigation Report</a:t>
            </a:r>
            <a:endParaRPr kumimoji="0" lang="1106" sz="28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506861" y="2310064"/>
            <a:ext cx="5608595" cy="2480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b="0" i="0"/>
            </a:pPr>
            <a:r>
              <a:rPr lang="en-GB" b="1">
                <a:solidFill>
                  <a:srgbClr val="2A3858"/>
                </a:solidFill>
                <a:latin typeface="Arial Rounded MT Bold" panose="020F0704030504030204" pitchFamily="34" charset="77"/>
                <a:cs typeface="Arial"/>
              </a:rPr>
              <a:t>Background to complaint</a:t>
            </a:r>
          </a:p>
          <a:p>
            <a:pPr marR="0" lvl="0" algn="l" defTabSz="914400" rtl="0" eaLnBrk="1" fontAlgn="auto" latinLnBrk="0" hangingPunct="1">
              <a:lnSpc>
                <a:spcPct val="90000"/>
              </a:lnSpc>
              <a:spcBef>
                <a:spcPts val="1000"/>
              </a:spcBef>
              <a:spcAft>
                <a:spcPts val="0"/>
              </a:spcAft>
              <a:buClrTx/>
              <a:buSzTx/>
              <a:tabLst/>
              <a:defRPr b="0" i="0"/>
            </a:pPr>
            <a:endParaRPr lang="en-GB" b="1">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kumimoji="0" lang="en-GB" sz="2400" b="0" i="0" u="none" strike="noStrike" kern="1200" cap="none" spc="0" normalizeH="0" baseline="0" noProof="0">
                <a:ln>
                  <a:noFill/>
                </a:ln>
                <a:solidFill>
                  <a:srgbClr val="2A3858"/>
                </a:solidFill>
                <a:effectLst/>
                <a:uLnTx/>
                <a:uFillTx/>
                <a:latin typeface="Arial Rounded MT Bold" panose="020F0704030504030204" pitchFamily="34" charset="77"/>
                <a:cs typeface="Arial"/>
              </a:rPr>
              <a:t>Brief description / chronology of events </a:t>
            </a:r>
            <a:r>
              <a:rPr kumimoji="0" lang="en-GB" sz="2400" b="0" i="0" u="none" strike="noStrike" kern="1200" cap="none" spc="0" normalizeH="0" baseline="0" noProof="0" err="1">
                <a:ln>
                  <a:noFill/>
                </a:ln>
                <a:solidFill>
                  <a:srgbClr val="2A3858"/>
                </a:solidFill>
                <a:effectLst/>
                <a:uLnTx/>
                <a:uFillTx/>
                <a:latin typeface="Arial Rounded MT Bold" panose="020F0704030504030204" pitchFamily="34" charset="77"/>
                <a:cs typeface="Arial"/>
              </a:rPr>
              <a:t>leadin</a:t>
            </a:r>
            <a:r>
              <a:rPr lang="en-GB">
                <a:solidFill>
                  <a:srgbClr val="2A3858"/>
                </a:solidFill>
                <a:latin typeface="Arial Rounded MT Bold" panose="020F0704030504030204" pitchFamily="34" charset="77"/>
                <a:cs typeface="Arial"/>
              </a:rPr>
              <a:t>g to the complaint</a:t>
            </a:r>
          </a:p>
        </p:txBody>
      </p:sp>
    </p:spTree>
    <p:extLst>
      <p:ext uri="{BB962C8B-B14F-4D97-AF65-F5344CB8AC3E}">
        <p14:creationId xmlns:p14="http://schemas.microsoft.com/office/powerpoint/2010/main" val="27707626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800">
                <a:solidFill>
                  <a:srgbClr val="193055"/>
                </a:solidFill>
                <a:latin typeface="Arial Rounded MT Bold"/>
              </a:rPr>
              <a:t>Cwblhau'r Adroddiad Ymchwiliad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218146" y="1831094"/>
            <a:ext cx="5608595" cy="3373131"/>
          </a:xfrm>
        </p:spPr>
        <p:txBody>
          <a:bodyPr vert="horz" lIns="91440" tIns="45720" rIns="91440" bIns="45720" rtlCol="0" anchor="t">
            <a:normAutofit fontScale="92500" lnSpcReduction="10000"/>
          </a:bodyPr>
          <a:lstStyle/>
          <a:p>
            <a:pPr algn="l">
              <a:defRPr b="0" i="0"/>
            </a:pPr>
            <a:r>
              <a:rPr lang="cy-GB">
                <a:solidFill>
                  <a:schemeClr val="bg1"/>
                </a:solidFill>
                <a:latin typeface="Arial Rounded MT Bold"/>
              </a:rPr>
              <a:t>Canfyddiadau </a:t>
            </a:r>
          </a:p>
          <a:p>
            <a:pPr marL="342900" indent="-342900" algn="l">
              <a:buChar char="•"/>
              <a:defRPr b="0" i="0"/>
            </a:pPr>
            <a:r>
              <a:rPr lang="cy-GB">
                <a:solidFill>
                  <a:schemeClr val="bg1"/>
                </a:solidFill>
                <a:latin typeface="Arial Rounded MT Bold"/>
              </a:rPr>
              <a:t>Yn erbyn pob elfen o'r gwyn a chynnig barn fel sy'n briodol </a:t>
            </a:r>
          </a:p>
          <a:p>
            <a:pPr algn="l">
              <a:defRPr b="0" i="0"/>
            </a:pPr>
            <a:endParaRPr lang="cy-GB">
              <a:solidFill>
                <a:schemeClr val="bg1"/>
              </a:solidFill>
              <a:latin typeface="Arial Rounded MT Bold"/>
            </a:endParaRPr>
          </a:p>
          <a:p>
            <a:pPr marL="342900" indent="-342900" algn="l">
              <a:buChar char="•"/>
              <a:defRPr b="0" i="0"/>
            </a:pPr>
            <a:r>
              <a:rPr lang="cy-GB">
                <a:solidFill>
                  <a:schemeClr val="bg1"/>
                </a:solidFill>
                <a:latin typeface="Arial Rounded MT Bold"/>
              </a:rPr>
              <a:t>Cadarnhau penderfyniad ar bob elfen ac os yw'r gwyn wedi ei chadarnhau / heb ei chadarnhau </a:t>
            </a:r>
          </a:p>
          <a:p>
            <a:pPr algn="l">
              <a:defRPr b="0" i="0"/>
            </a:pPr>
            <a:endParaRPr lang="cy-GB">
              <a:solidFill>
                <a:schemeClr val="bg1"/>
              </a:solidFill>
              <a:latin typeface="Arial Rounded MT Bold"/>
            </a:endParaRPr>
          </a:p>
          <a:p>
            <a:pPr marL="342900" indent="-342900" algn="l">
              <a:buChar char="•"/>
              <a:defRPr b="0" i="0"/>
            </a:pPr>
            <a:r>
              <a:rPr lang="cy-GB">
                <a:solidFill>
                  <a:schemeClr val="bg1"/>
                </a:solidFill>
                <a:latin typeface="Arial Rounded MT Bold"/>
              </a:rPr>
              <a:t>Llunio argymhellion, os yw'n briodol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r>
              <a:rPr kumimoji="0" lang="en-GB" sz="2800" b="0" i="0" u="none" strike="noStrike" kern="1200" cap="none" spc="0" normalizeH="0" baseline="0" noProof="0">
                <a:ln>
                  <a:noFill/>
                </a:ln>
                <a:solidFill>
                  <a:srgbClr val="193055"/>
                </a:solidFill>
                <a:effectLst/>
                <a:uLnTx/>
                <a:uFillTx/>
                <a:latin typeface="Arial Rounded MT Bold" panose="020F0704030504030204" pitchFamily="34" charset="77"/>
                <a:cs typeface="Arial"/>
              </a:rPr>
              <a:t>Completion of the Investigation Report</a:t>
            </a:r>
            <a:endParaRPr kumimoji="0" lang="1106" sz="28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59969" y="1830441"/>
            <a:ext cx="5608595" cy="3685358"/>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b="0" i="0"/>
            </a:pPr>
            <a:r>
              <a:rPr lang="en-GB" sz="7400" b="1">
                <a:solidFill>
                  <a:srgbClr val="2A3858"/>
                </a:solidFill>
                <a:latin typeface="Arial Rounded MT Bold" panose="020F0704030504030204" pitchFamily="34" charset="77"/>
                <a:cs typeface="Arial"/>
              </a:rPr>
              <a:t>Findings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kumimoji="0" lang="en-GB" sz="7400" b="0" i="0" u="none" strike="noStrike" kern="1200" cap="none" spc="0" normalizeH="0" baseline="0" noProof="0">
                <a:ln>
                  <a:noFill/>
                </a:ln>
                <a:solidFill>
                  <a:srgbClr val="2A3858"/>
                </a:solidFill>
                <a:effectLst/>
                <a:uLnTx/>
                <a:uFillTx/>
                <a:latin typeface="Arial Rounded MT Bold" panose="020F0704030504030204" pitchFamily="34" charset="77"/>
                <a:cs typeface="Arial"/>
              </a:rPr>
              <a:t>Against each element of the </a:t>
            </a:r>
            <a:r>
              <a:rPr lang="en-GB" sz="7400">
                <a:solidFill>
                  <a:srgbClr val="2A3858"/>
                </a:solidFill>
                <a:latin typeface="Arial Rounded MT Bold" panose="020F0704030504030204" pitchFamily="34" charset="77"/>
                <a:cs typeface="Arial"/>
              </a:rPr>
              <a:t>complaint and give views as appropriate</a:t>
            </a:r>
          </a:p>
          <a:p>
            <a:pPr marR="0" lvl="0" algn="l" defTabSz="914400" rtl="0" eaLnBrk="1" fontAlgn="auto" latinLnBrk="0" hangingPunct="1">
              <a:lnSpc>
                <a:spcPct val="90000"/>
              </a:lnSpc>
              <a:spcBef>
                <a:spcPts val="1000"/>
              </a:spcBef>
              <a:spcAft>
                <a:spcPts val="0"/>
              </a:spcAft>
              <a:buClrTx/>
              <a:buSzTx/>
              <a:tabLst/>
              <a:defRPr b="0" i="0"/>
            </a:pPr>
            <a:endParaRPr lang="en-GB" sz="7400">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7400">
                <a:solidFill>
                  <a:srgbClr val="2A3858"/>
                </a:solidFill>
                <a:latin typeface="Arial Rounded MT Bold" panose="020F0704030504030204" pitchFamily="34" charset="77"/>
                <a:cs typeface="Arial"/>
              </a:rPr>
              <a:t>Confirm decision on each element as ‘upheld’ or ‘not upheld’ and reasoning</a:t>
            </a:r>
          </a:p>
          <a:p>
            <a:pPr marR="0" lvl="0" algn="l" defTabSz="914400" rtl="0" eaLnBrk="1" fontAlgn="auto" latinLnBrk="0" hangingPunct="1">
              <a:lnSpc>
                <a:spcPct val="90000"/>
              </a:lnSpc>
              <a:spcBef>
                <a:spcPts val="1000"/>
              </a:spcBef>
              <a:spcAft>
                <a:spcPts val="0"/>
              </a:spcAft>
              <a:buClrTx/>
              <a:buSzTx/>
              <a:tabLst/>
              <a:defRPr b="0" i="0"/>
            </a:pPr>
            <a:endParaRPr lang="en-GB" sz="7400">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7400">
                <a:solidFill>
                  <a:srgbClr val="2A3858"/>
                </a:solidFill>
                <a:latin typeface="Arial Rounded MT Bold" panose="020F0704030504030204" pitchFamily="34" charset="77"/>
                <a:cs typeface="Arial"/>
              </a:rPr>
              <a:t>If appropriate, make recommendations</a:t>
            </a:r>
          </a:p>
          <a:p>
            <a:pPr marR="0" lvl="0" algn="l" defTabSz="914400" rtl="0" eaLnBrk="1" fontAlgn="auto" latinLnBrk="0" hangingPunct="1">
              <a:lnSpc>
                <a:spcPct val="90000"/>
              </a:lnSpc>
              <a:spcBef>
                <a:spcPts val="1000"/>
              </a:spcBef>
              <a:spcAft>
                <a:spcPts val="0"/>
              </a:spcAft>
              <a:buClrTx/>
              <a:buSzTx/>
              <a:tabLst/>
              <a:defRPr b="0" i="0"/>
            </a:pPr>
            <a:endParaRPr kumimoji="0" lang="en-GB" sz="2400"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spTree>
    <p:extLst>
      <p:ext uri="{BB962C8B-B14F-4D97-AF65-F5344CB8AC3E}">
        <p14:creationId xmlns:p14="http://schemas.microsoft.com/office/powerpoint/2010/main" val="34524641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400">
                <a:solidFill>
                  <a:srgbClr val="193055"/>
                </a:solidFill>
                <a:latin typeface="Arial Rounded MT Bold"/>
              </a:rPr>
              <a:t>Cwblhau'r Adroddiad Ymchwiliad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218146" y="1950836"/>
            <a:ext cx="5608595" cy="2480503"/>
          </a:xfrm>
        </p:spPr>
        <p:txBody>
          <a:bodyPr vert="horz" lIns="91440" tIns="45720" rIns="91440" bIns="45720" rtlCol="0" anchor="t">
            <a:normAutofit/>
          </a:bodyPr>
          <a:lstStyle/>
          <a:p>
            <a:pPr algn="l">
              <a:defRPr b="0" i="0"/>
            </a:pPr>
            <a:r>
              <a:rPr lang="cy-GB">
                <a:solidFill>
                  <a:schemeClr val="bg1"/>
                </a:solidFill>
                <a:latin typeface="Arial Rounded MT Bold"/>
              </a:rPr>
              <a:t>Casgliad </a:t>
            </a:r>
            <a:endParaRPr lang="cy-GB">
              <a:solidFill>
                <a:schemeClr val="bg1"/>
              </a:solidFill>
              <a:latin typeface="Arial Rounded MT Bold" panose="020F0704030504030204" pitchFamily="34" charset="77"/>
            </a:endParaRPr>
          </a:p>
          <a:p>
            <a:pPr marL="342900" indent="-342900" algn="l">
              <a:buChar char="•"/>
              <a:defRPr b="0" i="0"/>
            </a:pPr>
            <a:r>
              <a:rPr lang="cy-GB">
                <a:solidFill>
                  <a:schemeClr val="bg1"/>
                </a:solidFill>
                <a:latin typeface="Arial Rounded MT Bold"/>
              </a:rPr>
              <a:t>Gorolwg a'r rhesymeg y tu ôl i'r penderfyniad </a:t>
            </a:r>
            <a:endParaRPr lang="cy-GB">
              <a:solidFill>
                <a:schemeClr val="bg1"/>
              </a:solidFill>
              <a:latin typeface="Arial Rounded MT Bold" panose="020F0704030504030204" pitchFamily="34" charset="77"/>
            </a:endParaRPr>
          </a:p>
          <a:p>
            <a:pPr marL="342900" indent="-342900" algn="l">
              <a:buChar char="•"/>
              <a:defRPr b="0" i="0"/>
            </a:pPr>
            <a:r>
              <a:rPr lang="cy-GB">
                <a:solidFill>
                  <a:schemeClr val="bg1"/>
                </a:solidFill>
                <a:latin typeface="Arial Rounded MT Bold"/>
              </a:rPr>
              <a:t>Rhestri unrhyw argymhellion </a:t>
            </a:r>
          </a:p>
          <a:p>
            <a:pPr marL="342900" indent="-342900" algn="l">
              <a:buChar char="•"/>
              <a:defRPr b="0" i="0"/>
            </a:pPr>
            <a:r>
              <a:rPr lang="cy-GB">
                <a:solidFill>
                  <a:schemeClr val="bg1"/>
                </a:solidFill>
                <a:latin typeface="Arial Rounded MT Bold"/>
              </a:rPr>
              <a:t>Cwblhau'r tabl 'Crynodeb o faterion ac argymhellion' </a:t>
            </a:r>
            <a:endParaRPr lang="cy-GB">
              <a:solidFill>
                <a:schemeClr val="bg1"/>
              </a:solidFill>
              <a:latin typeface="Arial Rounded MT Bold" panose="020F0704030504030204" pitchFamily="34" charset="77"/>
            </a:endParaRP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r>
              <a:rPr kumimoji="0" lang="en-GB" sz="2800" b="0" i="0" u="none" strike="noStrike" kern="1200" cap="none" spc="0" normalizeH="0" baseline="0" noProof="0">
                <a:ln>
                  <a:noFill/>
                </a:ln>
                <a:solidFill>
                  <a:srgbClr val="193055"/>
                </a:solidFill>
                <a:effectLst/>
                <a:uLnTx/>
                <a:uFillTx/>
                <a:latin typeface="Arial Rounded MT Bold" panose="020F0704030504030204" pitchFamily="34" charset="77"/>
                <a:cs typeface="Arial"/>
              </a:rPr>
              <a:t>Completion of the Investigation Report</a:t>
            </a:r>
            <a:endParaRPr kumimoji="0" lang="1106" sz="28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506861" y="1947672"/>
            <a:ext cx="5608595" cy="3249522"/>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b="0" i="0"/>
            </a:pPr>
            <a:r>
              <a:rPr lang="en-GB" sz="6000" b="1">
                <a:solidFill>
                  <a:srgbClr val="2A3858"/>
                </a:solidFill>
                <a:latin typeface="Arial Rounded MT Bold" panose="020F0704030504030204" pitchFamily="34" charset="77"/>
                <a:cs typeface="Arial"/>
              </a:rPr>
              <a:t>Conclusion</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6000">
                <a:solidFill>
                  <a:srgbClr val="2A3858"/>
                </a:solidFill>
                <a:latin typeface="Arial Rounded MT Bold" panose="020F0704030504030204" pitchFamily="34" charset="77"/>
                <a:cs typeface="Arial"/>
              </a:rPr>
              <a:t>Overview and reasoning behind overall decision</a:t>
            </a:r>
          </a:p>
          <a:p>
            <a:pPr marR="0" lvl="0" algn="l" defTabSz="914400" rtl="0" eaLnBrk="1" fontAlgn="auto" latinLnBrk="0" hangingPunct="1">
              <a:lnSpc>
                <a:spcPct val="90000"/>
              </a:lnSpc>
              <a:spcBef>
                <a:spcPts val="1000"/>
              </a:spcBef>
              <a:spcAft>
                <a:spcPts val="0"/>
              </a:spcAft>
              <a:buClrTx/>
              <a:buSzTx/>
              <a:tabLst/>
              <a:defRPr b="0" i="0"/>
            </a:pPr>
            <a:endParaRPr lang="en-GB" sz="6000">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6000">
                <a:solidFill>
                  <a:srgbClr val="2A3858"/>
                </a:solidFill>
                <a:latin typeface="Arial Rounded MT Bold" panose="020F0704030504030204" pitchFamily="34" charset="77"/>
                <a:cs typeface="Arial"/>
              </a:rPr>
              <a:t>List any recommendations</a:t>
            </a:r>
          </a:p>
          <a:p>
            <a:pPr marR="0" lvl="0" algn="l" defTabSz="914400" rtl="0" eaLnBrk="1" fontAlgn="auto" latinLnBrk="0" hangingPunct="1">
              <a:lnSpc>
                <a:spcPct val="90000"/>
              </a:lnSpc>
              <a:spcBef>
                <a:spcPts val="1000"/>
              </a:spcBef>
              <a:spcAft>
                <a:spcPts val="0"/>
              </a:spcAft>
              <a:buClrTx/>
              <a:buSzTx/>
              <a:tabLst/>
              <a:defRPr b="0" i="0"/>
            </a:pPr>
            <a:endParaRPr lang="en-GB" sz="6000">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6000">
                <a:solidFill>
                  <a:srgbClr val="2A3858"/>
                </a:solidFill>
                <a:latin typeface="Arial Rounded MT Bold" panose="020F0704030504030204" pitchFamily="34" charset="77"/>
                <a:cs typeface="Arial"/>
              </a:rPr>
              <a:t>Complete ‘Summary of Issues and Recommendations’ table</a:t>
            </a:r>
          </a:p>
          <a:p>
            <a:pPr marR="0" lvl="0" algn="l" defTabSz="914400" rtl="0" eaLnBrk="1" fontAlgn="auto" latinLnBrk="0" hangingPunct="1">
              <a:lnSpc>
                <a:spcPct val="90000"/>
              </a:lnSpc>
              <a:spcBef>
                <a:spcPts val="1000"/>
              </a:spcBef>
              <a:spcAft>
                <a:spcPts val="0"/>
              </a:spcAft>
              <a:buClrTx/>
              <a:buSzTx/>
              <a:tabLst/>
              <a:defRPr b="0" i="0"/>
            </a:pPr>
            <a:endParaRPr kumimoji="0" lang="en-GB" sz="2400"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spTree>
    <p:extLst>
      <p:ext uri="{BB962C8B-B14F-4D97-AF65-F5344CB8AC3E}">
        <p14:creationId xmlns:p14="http://schemas.microsoft.com/office/powerpoint/2010/main" val="41138116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800">
                <a:solidFill>
                  <a:srgbClr val="193055"/>
                </a:solidFill>
                <a:latin typeface="Arial Rounded MT Bold"/>
              </a:rPr>
              <a:t>Cwblhau'r Adroddiad Ymchwiliad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218146" y="1471865"/>
            <a:ext cx="5608595" cy="3721474"/>
          </a:xfrm>
        </p:spPr>
        <p:txBody>
          <a:bodyPr vert="horz" lIns="91440" tIns="45720" rIns="91440" bIns="45720" rtlCol="0" anchor="t">
            <a:normAutofit fontScale="92500" lnSpcReduction="10000"/>
          </a:bodyPr>
          <a:lstStyle/>
          <a:p>
            <a:pPr algn="l">
              <a:defRPr b="0" i="0"/>
            </a:pPr>
            <a:r>
              <a:rPr lang="cy-GB">
                <a:solidFill>
                  <a:schemeClr val="bg1"/>
                </a:solidFill>
                <a:latin typeface="Arial Rounded MT Bold"/>
              </a:rPr>
              <a:t>Y camau olaf </a:t>
            </a:r>
          </a:p>
          <a:p>
            <a:pPr marL="342900" indent="-342900" algn="l">
              <a:buChar char="•"/>
              <a:defRPr b="0" i="0"/>
            </a:pPr>
            <a:r>
              <a:rPr lang="cy-GB">
                <a:solidFill>
                  <a:schemeClr val="bg1"/>
                </a:solidFill>
                <a:latin typeface="Arial Rounded MT Bold"/>
              </a:rPr>
              <a:t>Adroddiad drafft i'r Uwch Reolwr/Pennaeth Gwasanaeth er mwyn gwirio ffeithiau a chytundeb </a:t>
            </a:r>
          </a:p>
          <a:p>
            <a:pPr marL="342900" indent="-342900" algn="l">
              <a:buChar char="•"/>
              <a:defRPr b="0" i="0"/>
            </a:pPr>
            <a:r>
              <a:rPr lang="cy-GB">
                <a:solidFill>
                  <a:schemeClr val="bg1"/>
                </a:solidFill>
                <a:latin typeface="Arial Rounded MT Bold"/>
              </a:rPr>
              <a:t>Diwygio os oes angen </a:t>
            </a:r>
          </a:p>
          <a:p>
            <a:pPr marL="342900" indent="-342900" algn="l">
              <a:buChar char="•"/>
              <a:defRPr b="0" i="0"/>
            </a:pPr>
            <a:r>
              <a:rPr lang="cy-GB">
                <a:solidFill>
                  <a:schemeClr val="bg1"/>
                </a:solidFill>
                <a:latin typeface="Arial Rounded MT Bold"/>
              </a:rPr>
              <a:t>E-bost at y Tîm Cwynion Corfforaethol i'w adolygu </a:t>
            </a:r>
          </a:p>
          <a:p>
            <a:pPr marL="342900" indent="-342900" algn="l">
              <a:buChar char="•"/>
              <a:defRPr b="0" i="0"/>
            </a:pPr>
            <a:r>
              <a:rPr lang="cy-GB">
                <a:solidFill>
                  <a:schemeClr val="bg1"/>
                </a:solidFill>
                <a:latin typeface="Arial Rounded MT Bold"/>
              </a:rPr>
              <a:t>Yr adroddiad yn cael ei ddanfon gan y Tîm Cwynion</a:t>
            </a:r>
          </a:p>
          <a:p>
            <a:pPr marL="342900" indent="-342900" algn="l">
              <a:buChar char="•"/>
              <a:defRPr b="0" i="0"/>
            </a:pPr>
            <a:r>
              <a:rPr lang="cy-GB">
                <a:solidFill>
                  <a:schemeClr val="bg1"/>
                </a:solidFill>
                <a:latin typeface="Arial Rounded MT Bold"/>
              </a:rPr>
              <a:t>Cadw dogfennaeth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r>
              <a:rPr kumimoji="0" lang="en-GB" sz="2800" b="0" i="0" u="none" strike="noStrike" kern="1200" cap="none" spc="0" normalizeH="0" baseline="0" noProof="0">
                <a:ln>
                  <a:noFill/>
                </a:ln>
                <a:solidFill>
                  <a:srgbClr val="193055"/>
                </a:solidFill>
                <a:effectLst/>
                <a:uLnTx/>
                <a:uFillTx/>
                <a:latin typeface="Arial Rounded MT Bold" panose="020F0704030504030204" pitchFamily="34" charset="77"/>
                <a:cs typeface="Arial"/>
              </a:rPr>
              <a:t>Completion of the Investigation Report</a:t>
            </a:r>
            <a:endParaRPr kumimoji="0" lang="1106" sz="28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506861" y="1481328"/>
            <a:ext cx="5608595" cy="3715866"/>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b="0" i="0"/>
            </a:pPr>
            <a:r>
              <a:rPr lang="en-GB" sz="6000" b="1">
                <a:solidFill>
                  <a:srgbClr val="2A3858"/>
                </a:solidFill>
                <a:latin typeface="Arial Rounded MT Bold" panose="020F0704030504030204" pitchFamily="34" charset="77"/>
                <a:cs typeface="Arial"/>
              </a:rPr>
              <a:t>The final steps</a:t>
            </a:r>
          </a:p>
          <a:p>
            <a:pPr marR="0" lvl="0" algn="l" defTabSz="914400" rtl="0" eaLnBrk="1" fontAlgn="auto" latinLnBrk="0" hangingPunct="1">
              <a:lnSpc>
                <a:spcPct val="90000"/>
              </a:lnSpc>
              <a:spcBef>
                <a:spcPts val="1000"/>
              </a:spcBef>
              <a:spcAft>
                <a:spcPts val="0"/>
              </a:spcAft>
              <a:buClrTx/>
              <a:buSzTx/>
              <a:tabLst/>
              <a:defRPr b="0" i="0"/>
            </a:pPr>
            <a:endParaRPr lang="en-GB" sz="6000" b="1">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6000">
                <a:solidFill>
                  <a:srgbClr val="2A3858"/>
                </a:solidFill>
                <a:latin typeface="Arial Rounded MT Bold" panose="020F0704030504030204" pitchFamily="34" charset="77"/>
                <a:cs typeface="Arial"/>
              </a:rPr>
              <a:t>Draft report to Senior Manager/Head of Service for fact checking and acceptance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6000">
                <a:solidFill>
                  <a:srgbClr val="2A3858"/>
                </a:solidFill>
                <a:latin typeface="Arial Rounded MT Bold" panose="020F0704030504030204" pitchFamily="34" charset="77"/>
                <a:cs typeface="Arial"/>
              </a:rPr>
              <a:t>Amend if necessary</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6000">
                <a:solidFill>
                  <a:srgbClr val="2A3858"/>
                </a:solidFill>
                <a:latin typeface="Arial Rounded MT Bold" panose="020F0704030504030204" pitchFamily="34" charset="77"/>
                <a:cs typeface="Arial"/>
              </a:rPr>
              <a:t>Email to Corporate Complaints Team for review</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6000">
                <a:solidFill>
                  <a:srgbClr val="2A3858"/>
                </a:solidFill>
                <a:latin typeface="Arial Rounded MT Bold" panose="020F0704030504030204" pitchFamily="34" charset="77"/>
                <a:cs typeface="Arial"/>
              </a:rPr>
              <a:t>Report issued by Complaints Team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sz="6000">
                <a:solidFill>
                  <a:srgbClr val="2A3858"/>
                </a:solidFill>
                <a:latin typeface="Arial Rounded MT Bold" panose="020F0704030504030204" pitchFamily="34" charset="77"/>
                <a:cs typeface="Arial"/>
              </a:rPr>
              <a:t>Retain documents</a:t>
            </a:r>
          </a:p>
          <a:p>
            <a:pPr marR="0" lvl="0" algn="l" defTabSz="914400" rtl="0" eaLnBrk="1" fontAlgn="auto" latinLnBrk="0" hangingPunct="1">
              <a:lnSpc>
                <a:spcPct val="90000"/>
              </a:lnSpc>
              <a:spcBef>
                <a:spcPts val="1000"/>
              </a:spcBef>
              <a:spcAft>
                <a:spcPts val="0"/>
              </a:spcAft>
              <a:buClrTx/>
              <a:buSzTx/>
              <a:tabLst/>
              <a:defRPr b="0" i="0"/>
            </a:pPr>
            <a:endParaRPr kumimoji="0" lang="en-GB" sz="2400"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spTree>
    <p:extLst>
      <p:ext uri="{BB962C8B-B14F-4D97-AF65-F5344CB8AC3E}">
        <p14:creationId xmlns:p14="http://schemas.microsoft.com/office/powerpoint/2010/main" val="23787349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6" name="Rectangle 5">
            <a:extLst>
              <a:ext uri="{FF2B5EF4-FFF2-40B4-BE49-F238E27FC236}">
                <a16:creationId xmlns:a16="http://schemas.microsoft.com/office/drawing/2014/main" id="{18E889E5-B23F-1B44-8E90-A0D2AB56965F}"/>
              </a:ext>
            </a:extLst>
          </p:cNvPr>
          <p:cNvSpPr/>
          <p:nvPr/>
        </p:nvSpPr>
        <p:spPr>
          <a:xfrm>
            <a:off x="-27271" y="1232524"/>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463565" y="1629393"/>
            <a:ext cx="5608595" cy="3841509"/>
          </a:xfrm>
        </p:spPr>
        <p:txBody>
          <a:bodyPr>
            <a:normAutofit/>
          </a:bodyPr>
          <a:lstStyle/>
          <a:p>
            <a:pPr algn="l">
              <a:defRPr b="0" i="0"/>
            </a:pPr>
            <a:endParaRPr lang="cy-GB">
              <a:solidFill>
                <a:schemeClr val="bg1"/>
              </a:solidFill>
              <a:latin typeface="Arial Rounded MT Bold" panose="020F0704030504030204" pitchFamily="34" charset="77"/>
            </a:endParaRPr>
          </a:p>
          <a:p>
            <a:pPr algn="l">
              <a:defRPr b="0" i="0"/>
            </a:pPr>
            <a:endParaRPr lang="cy-GB">
              <a:solidFill>
                <a:schemeClr val="bg1"/>
              </a:solidFill>
              <a:latin typeface="Arial Rounded MT Bold" panose="020F0704030504030204" pitchFamily="34" charset="77"/>
            </a:endParaRPr>
          </a:p>
          <a:p>
            <a:pPr algn="l">
              <a:defRPr b="0" i="0"/>
            </a:pPr>
            <a:endParaRPr lang="cy-GB" sz="3200">
              <a:solidFill>
                <a:schemeClr val="bg1"/>
              </a:solidFill>
              <a:latin typeface="Arial Rounded MT Bold" panose="020F0704030504030204" pitchFamily="34" charset="77"/>
            </a:endParaRPr>
          </a:p>
          <a:p>
            <a:pPr algn="l">
              <a:defRPr b="0" i="0"/>
            </a:pPr>
            <a:r>
              <a:rPr lang="cy-GB" sz="3200">
                <a:solidFill>
                  <a:schemeClr val="bg1"/>
                </a:solidFill>
                <a:latin typeface="Arial Rounded MT Bold" panose="020F0704030504030204" pitchFamily="34" charset="77"/>
              </a:rPr>
              <a:t>Unrhyw gwestiynau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endParaRPr kumimoji="0" lang="1106" sz="24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73664" y="1547944"/>
            <a:ext cx="5608595" cy="2480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endParaRPr kumimoji="0" lang="1106" sz="2400"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sp>
        <p:nvSpPr>
          <p:cNvPr id="12" name="Subtitle 2">
            <a:extLst>
              <a:ext uri="{FF2B5EF4-FFF2-40B4-BE49-F238E27FC236}">
                <a16:creationId xmlns:a16="http://schemas.microsoft.com/office/drawing/2014/main" id="{8A5B87A2-C6B2-B9E1-40AA-8898ED7F729A}"/>
              </a:ext>
            </a:extLst>
          </p:cNvPr>
          <p:cNvSpPr txBox="1">
            <a:spLocks/>
          </p:cNvSpPr>
          <p:nvPr/>
        </p:nvSpPr>
        <p:spPr>
          <a:xfrm>
            <a:off x="6341415" y="2107692"/>
            <a:ext cx="5608595" cy="3841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pPr>
            <a:endParaRPr kumimoji="0" lang="cy-GB" sz="2400" b="0" i="0" u="none" strike="noStrike" kern="1200" cap="none" spc="0" normalizeH="0" baseline="0" noProof="0">
              <a:ln>
                <a:noFill/>
              </a:ln>
              <a:solidFill>
                <a:prstClr val="white"/>
              </a:solidFill>
              <a:effectLst/>
              <a:uLnTx/>
              <a:uFillTx/>
              <a:latin typeface="Arial Rounded MT Bold" panose="020F0704030504030204" pitchFamily="34" charset="77"/>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pPr>
            <a:endParaRPr kumimoji="0" lang="en-GB" sz="32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pPr>
            <a:r>
              <a:rPr kumimoji="0" lang="en-GB" sz="3200" b="0" i="0" u="none" strike="noStrike" kern="1200" cap="none" spc="0" normalizeH="0" baseline="0" noProof="0">
                <a:ln>
                  <a:noFill/>
                </a:ln>
                <a:solidFill>
                  <a:srgbClr val="193055"/>
                </a:solidFill>
                <a:effectLst/>
                <a:uLnTx/>
                <a:uFillTx/>
                <a:latin typeface="Arial Rounded MT Bold" panose="020F0704030504030204" pitchFamily="34" charset="77"/>
                <a:cs typeface="Arial"/>
              </a:rPr>
              <a:t>Any questions</a:t>
            </a:r>
            <a:r>
              <a:rPr kumimoji="0" lang="en-GB" sz="3200" b="0" i="0" u="none" strike="noStrike" kern="1200" cap="none" spc="0" normalizeH="0" baseline="0" noProof="0">
                <a:ln>
                  <a:noFill/>
                </a:ln>
                <a:solidFill>
                  <a:prstClr val="white"/>
                </a:solidFill>
                <a:effectLst/>
                <a:uLnTx/>
                <a:uFillTx/>
                <a:latin typeface="Arial Rounded MT Bold" panose="020F0704030504030204" pitchFamily="34" charset="77"/>
                <a:cs typeface="Arial"/>
              </a:rPr>
              <a:t> </a:t>
            </a:r>
          </a:p>
        </p:txBody>
      </p:sp>
    </p:spTree>
    <p:extLst>
      <p:ext uri="{BB962C8B-B14F-4D97-AF65-F5344CB8AC3E}">
        <p14:creationId xmlns:p14="http://schemas.microsoft.com/office/powerpoint/2010/main" val="6437058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26D42D-2BFD-9242-BC45-B460560B8540}"/>
              </a:ext>
            </a:extLst>
          </p:cNvPr>
          <p:cNvSpPr/>
          <p:nvPr/>
        </p:nvSpPr>
        <p:spPr>
          <a:xfrm>
            <a:off x="0" y="0"/>
            <a:ext cx="6180880" cy="685800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FBE813E-CA5F-C24C-9522-ABEEB32EC925}"/>
              </a:ext>
            </a:extLst>
          </p:cNvPr>
          <p:cNvSpPr/>
          <p:nvPr/>
        </p:nvSpPr>
        <p:spPr>
          <a:xfrm>
            <a:off x="6180880" y="0"/>
            <a:ext cx="6011119"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F304AF31-083B-004D-A07B-2D8871C0C5F2}"/>
              </a:ext>
            </a:extLst>
          </p:cNvPr>
          <p:cNvSpPr txBox="1">
            <a:spLocks/>
          </p:cNvSpPr>
          <p:nvPr/>
        </p:nvSpPr>
        <p:spPr>
          <a:xfrm>
            <a:off x="743919" y="1907633"/>
            <a:ext cx="4711484" cy="328956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b="0" i="0"/>
            </a:pPr>
            <a:r>
              <a:rPr lang="en-GB" sz="6000">
                <a:solidFill>
                  <a:schemeClr val="bg1"/>
                </a:solidFill>
                <a:latin typeface="Arial Rounded MT Bold" panose="020F0704030504030204" pitchFamily="34" charset="77"/>
              </a:rPr>
              <a:t>Diolch</a:t>
            </a:r>
          </a:p>
          <a:p>
            <a:pPr>
              <a:defRPr b="0" i="0"/>
            </a:pPr>
            <a:endParaRPr lang="en-GB" sz="6000">
              <a:solidFill>
                <a:schemeClr val="bg1"/>
              </a:solidFill>
              <a:latin typeface="Arial Rounded MT Bold" panose="020F0704030504030204" pitchFamily="34" charset="77"/>
            </a:endParaRPr>
          </a:p>
          <a:p>
            <a:pPr>
              <a:defRPr b="0" i="0"/>
            </a:pPr>
            <a:r>
              <a:rPr lang="en-GB" sz="2400">
                <a:solidFill>
                  <a:schemeClr val="bg1"/>
                </a:solidFill>
                <a:latin typeface="Arial Rounded MT Bold"/>
              </a:rPr>
              <a:t>cwynion@sirgar.gov.uk</a:t>
            </a:r>
            <a:br>
              <a:rPr lang="en-GB" sz="2400">
                <a:latin typeface="Arial Rounded MT Bold"/>
              </a:rPr>
            </a:br>
            <a:endParaRPr lang="1106" sz="3600">
              <a:solidFill>
                <a:schemeClr val="bg1">
                  <a:lumMod val="50000"/>
                </a:schemeClr>
              </a:solidFill>
              <a:latin typeface="FS Aldrin" panose="020F0603040202060202" pitchFamily="34" charset="77"/>
            </a:endParaRPr>
          </a:p>
        </p:txBody>
      </p:sp>
      <p:pic>
        <p:nvPicPr>
          <p:cNvPr id="9" name="Picture 8">
            <a:extLst>
              <a:ext uri="{FF2B5EF4-FFF2-40B4-BE49-F238E27FC236}">
                <a16:creationId xmlns:a16="http://schemas.microsoft.com/office/drawing/2014/main" id="{0A4CEFC8-B671-574E-A74A-053BACB8C2D4}"/>
              </a:ext>
            </a:extLst>
          </p:cNvPr>
          <p:cNvPicPr>
            <a:picLocks noChangeAspect="1"/>
          </p:cNvPicPr>
          <p:nvPr/>
        </p:nvPicPr>
        <p:blipFill>
          <a:blip r:embed="rId3"/>
          <a:stretch>
            <a:fillRect/>
          </a:stretch>
        </p:blipFill>
        <p:spPr>
          <a:xfrm>
            <a:off x="9780529" y="5633031"/>
            <a:ext cx="2118167" cy="964038"/>
          </a:xfrm>
          <a:prstGeom prst="rect">
            <a:avLst/>
          </a:prstGeom>
        </p:spPr>
      </p:pic>
      <p:pic>
        <p:nvPicPr>
          <p:cNvPr id="10" name="Picture 9">
            <a:extLst>
              <a:ext uri="{FF2B5EF4-FFF2-40B4-BE49-F238E27FC236}">
                <a16:creationId xmlns:a16="http://schemas.microsoft.com/office/drawing/2014/main" id="{B7214233-8D0B-E742-A682-368B3264B90C}"/>
              </a:ext>
            </a:extLst>
          </p:cNvPr>
          <p:cNvPicPr>
            <a:picLocks noChangeAspect="1"/>
          </p:cNvPicPr>
          <p:nvPr/>
        </p:nvPicPr>
        <p:blipFill>
          <a:blip r:embed="rId4"/>
          <a:stretch>
            <a:fillRect/>
          </a:stretch>
        </p:blipFill>
        <p:spPr>
          <a:xfrm>
            <a:off x="9311159" y="5197194"/>
            <a:ext cx="2527300" cy="1663700"/>
          </a:xfrm>
          <a:prstGeom prst="rect">
            <a:avLst/>
          </a:prstGeom>
        </p:spPr>
      </p:pic>
      <p:pic>
        <p:nvPicPr>
          <p:cNvPr id="11" name="Picture 10">
            <a:extLst>
              <a:ext uri="{FF2B5EF4-FFF2-40B4-BE49-F238E27FC236}">
                <a16:creationId xmlns:a16="http://schemas.microsoft.com/office/drawing/2014/main" id="{4950E662-5DAE-9449-A6A5-46EBE6A7AA55}"/>
              </a:ext>
            </a:extLst>
          </p:cNvPr>
          <p:cNvPicPr>
            <a:picLocks noChangeAspect="1"/>
          </p:cNvPicPr>
          <p:nvPr/>
        </p:nvPicPr>
        <p:blipFill>
          <a:blip r:embed="rId3"/>
          <a:stretch>
            <a:fillRect/>
          </a:stretch>
        </p:blipFill>
        <p:spPr>
          <a:xfrm>
            <a:off x="9583759" y="5633030"/>
            <a:ext cx="2118167" cy="964038"/>
          </a:xfrm>
          <a:prstGeom prst="rect">
            <a:avLst/>
          </a:prstGeom>
        </p:spPr>
      </p:pic>
      <p:sp>
        <p:nvSpPr>
          <p:cNvPr id="12" name="Title 3">
            <a:extLst>
              <a:ext uri="{FF2B5EF4-FFF2-40B4-BE49-F238E27FC236}">
                <a16:creationId xmlns:a16="http://schemas.microsoft.com/office/drawing/2014/main" id="{D17BF64B-F5DD-B243-9412-033392C2A0B1}"/>
              </a:ext>
            </a:extLst>
          </p:cNvPr>
          <p:cNvSpPr txBox="1">
            <a:spLocks/>
          </p:cNvSpPr>
          <p:nvPr/>
        </p:nvSpPr>
        <p:spPr>
          <a:xfrm>
            <a:off x="6431797" y="1797516"/>
            <a:ext cx="5760201" cy="29828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b="0" i="0"/>
            </a:pPr>
            <a:r>
              <a:rPr lang="en-GB" sz="6000">
                <a:solidFill>
                  <a:srgbClr val="193055"/>
                </a:solidFill>
                <a:latin typeface="Arial Rounded MT Bold" panose="020F0704030504030204" pitchFamily="34" charset="77"/>
              </a:rPr>
              <a:t>Thank You</a:t>
            </a:r>
          </a:p>
          <a:p>
            <a:pPr>
              <a:defRPr b="0" i="0"/>
            </a:pPr>
            <a:endParaRPr lang="en-GB" sz="6000">
              <a:solidFill>
                <a:srgbClr val="193055"/>
              </a:solidFill>
              <a:latin typeface="Arial Rounded MT Bold" panose="020F0704030504030204" pitchFamily="34" charset="77"/>
            </a:endParaRPr>
          </a:p>
          <a:p>
            <a:pPr>
              <a:defRPr b="0" i="0"/>
            </a:pPr>
            <a:r>
              <a:rPr lang="en-GB" sz="2400">
                <a:solidFill>
                  <a:srgbClr val="193055"/>
                </a:solidFill>
                <a:latin typeface="Arial Rounded MT Bold" panose="020F0704030504030204" pitchFamily="34" charset="77"/>
              </a:rPr>
              <a:t>complaints@carmarthenshire.gov.uk </a:t>
            </a:r>
            <a:endParaRPr lang="1106" sz="2400">
              <a:solidFill>
                <a:schemeClr val="bg1">
                  <a:lumMod val="50000"/>
                </a:schemeClr>
              </a:solidFill>
              <a:latin typeface="FS Aldrin" panose="020F0603040202060202" pitchFamily="34" charset="77"/>
            </a:endParaRPr>
          </a:p>
        </p:txBody>
      </p:sp>
    </p:spTree>
    <p:extLst>
      <p:ext uri="{BB962C8B-B14F-4D97-AF65-F5344CB8AC3E}">
        <p14:creationId xmlns:p14="http://schemas.microsoft.com/office/powerpoint/2010/main" val="40986331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y-GB" sz="3600" b="1" i="0" u="none" strike="noStrike" kern="1200" cap="none" spc="0" normalizeH="0" baseline="0" noProof="0">
                <a:ln>
                  <a:noFill/>
                </a:ln>
                <a:solidFill>
                  <a:srgbClr val="193055"/>
                </a:solidFill>
                <a:effectLst/>
                <a:uLnTx/>
                <a:uFillTx/>
                <a:latin typeface="Calibri"/>
                <a:cs typeface="Arial"/>
              </a:rPr>
              <a:t>Astudiaeth Achos</a:t>
            </a:r>
            <a:r>
              <a:rPr kumimoji="0" lang="en-US" sz="3600" b="1" i="0" u="none" strike="noStrike" kern="1200" cap="none" spc="0" normalizeH="0" baseline="0" noProof="0">
                <a:ln>
                  <a:noFill/>
                </a:ln>
                <a:solidFill>
                  <a:srgbClr val="193055"/>
                </a:solidFill>
                <a:effectLst/>
                <a:uLnTx/>
                <a:uFillTx/>
                <a:latin typeface="Calibri"/>
                <a:cs typeface="Arial"/>
              </a:rPr>
              <a:t> / Case Study </a:t>
            </a: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490074" y="1547944"/>
            <a:ext cx="10866183" cy="4244074"/>
          </a:xfrm>
        </p:spPr>
        <p:txBody>
          <a:bodyPr vert="horz" lIns="91440" tIns="45720" rIns="91440" bIns="45720" rtlCol="0" anchor="t">
            <a:normAutofit fontScale="25000" lnSpcReduction="20000"/>
          </a:bodyPr>
          <a:lstStyle/>
          <a:p>
            <a:pPr marL="450215" algn="l"/>
            <a:r>
              <a:rPr lang="cy-GB" sz="5600">
                <a:effectLst/>
                <a:latin typeface="Aptos Display" panose="020B0004020202020204" pitchFamily="34" charset="0"/>
                <a:ea typeface="Aptos" panose="020B0004020202020204" pitchFamily="34" charset="0"/>
                <a:cs typeface="Arial" panose="020B0604020202020204" pitchFamily="34" charset="0"/>
              </a:rPr>
              <a:t>Ar y 7fed o Chwefror, gwneuthum gŵyn am dyllau yn y ffordd a methiant y Cyngor i gynnal y Briffordd yng nghyffiniau fy nhŷ FS-Case-999999999.</a:t>
            </a:r>
            <a:endParaRPr lang="en-GB" sz="5600">
              <a:effectLst/>
              <a:latin typeface="Aptos" panose="020B0004020202020204" pitchFamily="34" charset="0"/>
              <a:ea typeface="Aptos" panose="020B0004020202020204" pitchFamily="34" charset="0"/>
              <a:cs typeface="Aptos" panose="020B0004020202020204" pitchFamily="34" charset="0"/>
            </a:endParaRPr>
          </a:p>
          <a:p>
            <a:pPr marL="450215" algn="l"/>
            <a:br>
              <a:rPr lang="cy-GB" sz="5600">
                <a:effectLst/>
                <a:latin typeface="Aptos Display" panose="020B0004020202020204" pitchFamily="34" charset="0"/>
                <a:ea typeface="Aptos" panose="020B0004020202020204" pitchFamily="34" charset="0"/>
                <a:cs typeface="Arial" panose="020B0604020202020204" pitchFamily="34" charset="0"/>
              </a:rPr>
            </a:br>
            <a:r>
              <a:rPr lang="cy-GB" sz="5600">
                <a:effectLst/>
                <a:latin typeface="Aptos Display" panose="020B0004020202020204" pitchFamily="34" charset="0"/>
                <a:ea typeface="Aptos" panose="020B0004020202020204" pitchFamily="34" charset="0"/>
                <a:cs typeface="Arial" panose="020B0604020202020204" pitchFamily="34" charset="0"/>
              </a:rPr>
              <a:t>Ar 9 Chwefror cefais ymateb i ddweud bod y mater wedi ei ddatrys. Gan fod nifer o dyllau a diffygion ar y ffordd o hyd nid oedd y mater wedi cael ei ddatrys.</a:t>
            </a:r>
            <a:br>
              <a:rPr lang="cy-GB" sz="5600">
                <a:effectLst/>
                <a:latin typeface="Aptos Display" panose="020B0004020202020204" pitchFamily="34" charset="0"/>
                <a:ea typeface="Aptos" panose="020B0004020202020204" pitchFamily="34" charset="0"/>
                <a:cs typeface="Arial" panose="020B0604020202020204" pitchFamily="34" charset="0"/>
              </a:rPr>
            </a:br>
            <a:br>
              <a:rPr lang="cy-GB" sz="5600">
                <a:effectLst/>
                <a:latin typeface="Aptos Display" panose="020B0004020202020204" pitchFamily="34" charset="0"/>
                <a:ea typeface="Aptos" panose="020B0004020202020204" pitchFamily="34" charset="0"/>
                <a:cs typeface="Arial" panose="020B0604020202020204" pitchFamily="34" charset="0"/>
              </a:rPr>
            </a:br>
            <a:r>
              <a:rPr lang="cy-GB" sz="5600">
                <a:effectLst/>
                <a:latin typeface="Aptos Display" panose="020B0004020202020204" pitchFamily="34" charset="0"/>
                <a:ea typeface="Aptos" panose="020B0004020202020204" pitchFamily="34" charset="0"/>
                <a:cs typeface="Arial" panose="020B0604020202020204" pitchFamily="34" charset="0"/>
              </a:rPr>
              <a:t>Ar y 27ain o Chwefror fe wnes i gŵyn ffurfiol am y ffaith nad oedd y gwaith wedi ei wneud a bod ymateb y cyngor ei fod wedi ei wneud yn gelwydd. Gofynnais i ymchwiliad gael ei gynnal i'r ffaith ei bod yn ymddangos bod y Cyngor yn adrodd yn dwyllodrus bod gwaith atgyweirio wedi'i wneud pan nad ydyn nhw wedi gwneud hynny. Gofynnais hefyd am fanylion clir a manwl gywir o'r camau nesaf o wneud cwyn cyn mynd at yr ombwdsmon. </a:t>
            </a:r>
            <a:br>
              <a:rPr lang="cy-GB" sz="5600">
                <a:effectLst/>
                <a:latin typeface="Aptos Display" panose="020B0004020202020204" pitchFamily="34" charset="0"/>
                <a:ea typeface="Aptos" panose="020B0004020202020204" pitchFamily="34" charset="0"/>
                <a:cs typeface="Arial" panose="020B0604020202020204" pitchFamily="34" charset="0"/>
              </a:rPr>
            </a:br>
            <a:br>
              <a:rPr lang="cy-GB" sz="5600">
                <a:effectLst/>
                <a:latin typeface="Aptos Display" panose="020B0004020202020204" pitchFamily="34" charset="0"/>
                <a:ea typeface="Aptos" panose="020B0004020202020204" pitchFamily="34" charset="0"/>
                <a:cs typeface="Arial" panose="020B0604020202020204" pitchFamily="34" charset="0"/>
              </a:rPr>
            </a:br>
            <a:r>
              <a:rPr lang="cy-GB" sz="5600">
                <a:effectLst/>
                <a:latin typeface="Aptos Display" panose="020B0004020202020204" pitchFamily="34" charset="0"/>
                <a:ea typeface="Aptos" panose="020B0004020202020204" pitchFamily="34" charset="0"/>
                <a:cs typeface="Arial" panose="020B0604020202020204" pitchFamily="34" charset="0"/>
              </a:rPr>
              <a:t>Ar y 5ed o Fawrth cefais e-bost hir gan Mr John Smith yn honni bod y gwaith atgyweirio wedi'i gwblhau ac ati. Mae’r tyllau dal yna, ond dywedodd "Er y byddai'r neges yn gywir o ran atgyweiriadau twll critigol a gwblhawyd o fewn 2 awr, nid yw'n egluro bod rhai gwaith wedi'u rhaglennu i'w atgyweirio."</a:t>
            </a:r>
            <a:br>
              <a:rPr lang="cy-GB" sz="5600">
                <a:effectLst/>
                <a:latin typeface="Aptos Display" panose="020B0004020202020204" pitchFamily="34" charset="0"/>
                <a:ea typeface="Aptos" panose="020B0004020202020204" pitchFamily="34" charset="0"/>
                <a:cs typeface="Arial" panose="020B0604020202020204" pitchFamily="34" charset="0"/>
              </a:rPr>
            </a:br>
            <a:br>
              <a:rPr lang="cy-GB" sz="5600">
                <a:effectLst/>
                <a:latin typeface="Aptos Display" panose="020B0004020202020204" pitchFamily="34" charset="0"/>
                <a:ea typeface="Aptos" panose="020B0004020202020204" pitchFamily="34" charset="0"/>
                <a:cs typeface="Arial" panose="020B0604020202020204" pitchFamily="34" charset="0"/>
              </a:rPr>
            </a:br>
            <a:r>
              <a:rPr lang="cy-GB" sz="5600">
                <a:effectLst/>
                <a:latin typeface="Aptos Display" panose="020B0004020202020204" pitchFamily="34" charset="0"/>
                <a:ea typeface="Aptos" panose="020B0004020202020204" pitchFamily="34" charset="0"/>
                <a:cs typeface="Arial" panose="020B0604020202020204" pitchFamily="34" charset="0"/>
              </a:rPr>
              <a:t>Ni wnes i adrodd tyllau </a:t>
            </a:r>
            <a:r>
              <a:rPr lang="cy-GB" sz="5600">
                <a:latin typeface="Aptos Display" panose="020B0004020202020204" pitchFamily="34" charset="0"/>
                <a:ea typeface="Aptos" panose="020B0004020202020204" pitchFamily="34" charset="0"/>
                <a:cs typeface="Arial" panose="020B0604020202020204" pitchFamily="34" charset="0"/>
              </a:rPr>
              <a:t>critigo</a:t>
            </a:r>
            <a:r>
              <a:rPr lang="cy-GB" sz="5600">
                <a:effectLst/>
                <a:latin typeface="Aptos Display" panose="020B0004020202020204" pitchFamily="34" charset="0"/>
                <a:ea typeface="Aptos" panose="020B0004020202020204" pitchFamily="34" charset="0"/>
                <a:cs typeface="Arial" panose="020B0604020202020204" pitchFamily="34" charset="0"/>
              </a:rPr>
              <a:t>l, fe wnes i adrodd a chwyno am wahanol ddiffygion a thyllau a nododd eich ymateb "Fe wnaethoch chi adrodd twll, cyfeirnod FS-Case-123456789 ar 06/02/2024. Datryswyd y mater ar 09/02/2024.</a:t>
            </a:r>
            <a:endParaRPr lang="en-GB" sz="5600">
              <a:effectLst/>
              <a:latin typeface="Aptos" panose="020B0004020202020204" pitchFamily="34" charset="0"/>
              <a:ea typeface="Aptos" panose="020B0004020202020204" pitchFamily="34" charset="0"/>
              <a:cs typeface="Aptos" panose="020B0004020202020204" pitchFamily="34" charset="0"/>
            </a:endParaRPr>
          </a:p>
          <a:p>
            <a:pPr marL="450215" algn="l"/>
            <a:r>
              <a:rPr lang="cy-GB" sz="5600">
                <a:effectLst/>
                <a:latin typeface="Aptos Display" panose="020B0004020202020204" pitchFamily="34" charset="0"/>
                <a:ea typeface="Aptos" panose="020B0004020202020204" pitchFamily="34" charset="0"/>
                <a:cs typeface="Arial" panose="020B0604020202020204" pitchFamily="34" charset="0"/>
              </a:rPr>
              <a:t> </a:t>
            </a:r>
            <a:endParaRPr lang="en-GB" sz="5600">
              <a:effectLst/>
              <a:latin typeface="Aptos" panose="020B0004020202020204" pitchFamily="34" charset="0"/>
              <a:ea typeface="Aptos" panose="020B0004020202020204" pitchFamily="34" charset="0"/>
              <a:cs typeface="Aptos" panose="020B0004020202020204" pitchFamily="34" charset="0"/>
            </a:endParaRPr>
          </a:p>
          <a:p>
            <a:pPr marL="450215" algn="l"/>
            <a:r>
              <a:rPr lang="cy-GB" sz="5600" kern="100">
                <a:effectLst/>
                <a:latin typeface="Aptos Display" panose="020B0004020202020204" pitchFamily="34" charset="0"/>
                <a:ea typeface="Aptos" panose="020B0004020202020204" pitchFamily="34" charset="0"/>
                <a:cs typeface="Arial" panose="020B0604020202020204" pitchFamily="34" charset="0"/>
              </a:rPr>
              <a:t>Yn syml, celwydd amlwg oedd yr ymateb y cafodd ei ddatrys, mae tyllau yn y ffordd o hyd ac mae'r Cyngor yn methu yn ei ddyletswydd i gynnal y Priffyrdd. Felly, rwy'n gofyn i rywun gynnal ymchwiliad ffurfiol i'r mater a pham mae'r cyngor yn honni bod cwynion yn cael eu datrys pan nad ydynt. Efallai y byddai'n ddefnyddiol pe bai rhywun yn cysylltu â mi i drafod y mater. Byddaf yn aros nes y byddaf yn derbyn eich ymateb, ond os nad yw'n foddhaol byddaf yn ysgrifennu at Ombwdsmon Cymru.</a:t>
            </a:r>
            <a:br>
              <a:rPr lang="cy-GB" sz="5600" kern="100">
                <a:effectLst/>
                <a:latin typeface="Aptos Display" panose="020B0004020202020204" pitchFamily="34" charset="0"/>
                <a:ea typeface="Aptos" panose="020B0004020202020204" pitchFamily="34" charset="0"/>
                <a:cs typeface="Arial" panose="020B0604020202020204" pitchFamily="34" charset="0"/>
              </a:rPr>
            </a:br>
            <a:br>
              <a:rPr lang="cy-GB" sz="5600" kern="100">
                <a:effectLst/>
                <a:latin typeface="Aptos Display" panose="020B0004020202020204" pitchFamily="34" charset="0"/>
                <a:ea typeface="Aptos" panose="020B0004020202020204" pitchFamily="34" charset="0"/>
                <a:cs typeface="Arial" panose="020B0604020202020204" pitchFamily="34" charset="0"/>
              </a:rPr>
            </a:br>
            <a:r>
              <a:rPr lang="cy-GB" sz="5600" kern="100">
                <a:effectLst/>
                <a:latin typeface="Aptos Display" panose="020B0004020202020204" pitchFamily="34" charset="0"/>
                <a:ea typeface="Aptos" panose="020B0004020202020204" pitchFamily="34" charset="0"/>
                <a:cs typeface="Arial" panose="020B0604020202020204" pitchFamily="34" charset="0"/>
              </a:rPr>
              <a:t>Fel y dywedais, mae'r ffordd yn dal yn frith o dyllau a diffygion.</a:t>
            </a:r>
            <a:endParaRPr lang="en-GB" sz="5600" kern="100">
              <a:effectLst/>
              <a:latin typeface="Aptos" panose="020B0004020202020204" pitchFamily="34" charset="0"/>
              <a:ea typeface="Aptos" panose="020B0004020202020204" pitchFamily="34" charset="0"/>
              <a:cs typeface="Arial" panose="020B0604020202020204" pitchFamily="34" charset="0"/>
            </a:endParaRPr>
          </a:p>
          <a:p>
            <a:pPr algn="l">
              <a:defRPr b="0" i="0"/>
            </a:pPr>
            <a:endParaRPr lang="cy-GB">
              <a:solidFill>
                <a:schemeClr val="bg1"/>
              </a:solidFill>
              <a:latin typeface="Arial Rounded MT Bold" panose="020F0704030504030204" pitchFamily="34" charset="77"/>
            </a:endParaRPr>
          </a:p>
          <a:p>
            <a:pPr algn="l">
              <a:defRPr b="0" i="0"/>
            </a:pPr>
            <a:endParaRPr lang="cy-GB">
              <a:solidFill>
                <a:schemeClr val="bg1"/>
              </a:solidFill>
              <a:latin typeface="Arial Rounded MT Bold" panose="020F0704030504030204" pitchFamily="34" charset="77"/>
            </a:endParaRPr>
          </a:p>
          <a:p>
            <a:pPr algn="l">
              <a:defRPr b="0" i="0"/>
            </a:pPr>
            <a:endParaRPr lang="cy-GB" sz="3200">
              <a:solidFill>
                <a:schemeClr val="bg1"/>
              </a:solidFill>
              <a:latin typeface="Arial Rounded MT Bold" panose="020F0704030504030204" pitchFamily="34" charset="77"/>
            </a:endParaRPr>
          </a:p>
          <a:p>
            <a:pPr algn="l">
              <a:defRPr b="0" i="0"/>
            </a:pPr>
            <a:r>
              <a:rPr lang="cy-GB" sz="3200">
                <a:solidFill>
                  <a:schemeClr val="bg1"/>
                </a:solidFill>
                <a:latin typeface="Arial Rounded MT Bold" panose="020F0704030504030204" pitchFamily="34" charset="77"/>
              </a:rPr>
              <a:t>Unrhyw gwestiynau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endParaRPr kumimoji="0" lang="1106" sz="24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73664" y="1547944"/>
            <a:ext cx="5608595" cy="2480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endParaRPr kumimoji="0" lang="1106" sz="2400"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spTree>
    <p:extLst>
      <p:ext uri="{BB962C8B-B14F-4D97-AF65-F5344CB8AC3E}">
        <p14:creationId xmlns:p14="http://schemas.microsoft.com/office/powerpoint/2010/main" val="12942709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cy-GB" sz="3600" b="1">
                <a:solidFill>
                  <a:srgbClr val="193055"/>
                </a:solidFill>
                <a:latin typeface="Calibri"/>
                <a:cs typeface="Arial"/>
              </a:rPr>
              <a:t>Astudiaeth Achos</a:t>
            </a:r>
            <a:r>
              <a:rPr lang="en-US" sz="3600" b="1">
                <a:solidFill>
                  <a:srgbClr val="193055"/>
                </a:solidFill>
                <a:latin typeface="Calibri"/>
                <a:cs typeface="Arial"/>
              </a:rPr>
              <a:t> / Case Study </a:t>
            </a:r>
            <a:endParaRPr lang="en-US" sz="3600" b="1" i="0" u="none" strike="noStrike" kern="1200" cap="none" spc="0" normalizeH="0" baseline="0" noProof="0">
              <a:ln>
                <a:noFill/>
              </a:ln>
              <a:solidFill>
                <a:srgbClr val="193055"/>
              </a:solidFill>
              <a:effectLst/>
              <a:uLnTx/>
              <a:uFillTx/>
              <a:latin typeface="Calibri"/>
              <a:cs typeface="Arial"/>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490074" y="1547944"/>
            <a:ext cx="10866183" cy="4244074"/>
          </a:xfrm>
        </p:spPr>
        <p:txBody>
          <a:bodyPr vert="horz" lIns="91440" tIns="45720" rIns="91440" bIns="45720" rtlCol="0" anchor="t">
            <a:normAutofit fontScale="25000" lnSpcReduction="20000"/>
          </a:bodyPr>
          <a:lstStyle/>
          <a:p>
            <a:pPr marL="450215" algn="l"/>
            <a:r>
              <a:rPr lang="en-GB" sz="5600">
                <a:effectLst/>
                <a:latin typeface="Aptos Display" panose="020B0004020202020204" pitchFamily="34" charset="0"/>
                <a:ea typeface="Aptos" panose="020B0004020202020204" pitchFamily="34" charset="0"/>
                <a:cs typeface="Arial" panose="020B0604020202020204" pitchFamily="34" charset="0"/>
              </a:rPr>
              <a:t>On the 7</a:t>
            </a:r>
            <a:r>
              <a:rPr lang="en-GB" sz="5600" baseline="30000">
                <a:effectLst/>
                <a:latin typeface="Aptos Display" panose="020B0004020202020204" pitchFamily="34" charset="0"/>
                <a:ea typeface="Aptos" panose="020B0004020202020204" pitchFamily="34" charset="0"/>
                <a:cs typeface="Arial" panose="020B0604020202020204" pitchFamily="34" charset="0"/>
              </a:rPr>
              <a:t>th</a:t>
            </a:r>
            <a:r>
              <a:rPr lang="en-GB" sz="5600">
                <a:effectLst/>
                <a:latin typeface="Aptos Display" panose="020B0004020202020204" pitchFamily="34" charset="0"/>
                <a:ea typeface="Aptos" panose="020B0004020202020204" pitchFamily="34" charset="0"/>
                <a:cs typeface="Arial" panose="020B0604020202020204" pitchFamily="34" charset="0"/>
              </a:rPr>
              <a:t> February I made a complaint about potholes and the Council’s failure to maintain the Highway in the vicinity of my house FS-Case-999999999.</a:t>
            </a:r>
            <a:endParaRPr lang="en-GB" sz="5600">
              <a:effectLst/>
              <a:latin typeface="Aptos" panose="020B0004020202020204" pitchFamily="34" charset="0"/>
              <a:ea typeface="Aptos" panose="020B0004020202020204" pitchFamily="34" charset="0"/>
              <a:cs typeface="Aptos" panose="020B0004020202020204" pitchFamily="34" charset="0"/>
            </a:endParaRPr>
          </a:p>
          <a:p>
            <a:pPr marL="450215" algn="l"/>
            <a:br>
              <a:rPr lang="en-GB" sz="5600">
                <a:effectLst/>
                <a:latin typeface="Aptos Display" panose="020B0004020202020204" pitchFamily="34" charset="0"/>
                <a:ea typeface="Aptos" panose="020B0004020202020204" pitchFamily="34" charset="0"/>
                <a:cs typeface="Arial" panose="020B0604020202020204" pitchFamily="34" charset="0"/>
              </a:rPr>
            </a:br>
            <a:r>
              <a:rPr lang="en-GB" sz="5600">
                <a:effectLst/>
                <a:latin typeface="Aptos Display" panose="020B0004020202020204" pitchFamily="34" charset="0"/>
                <a:ea typeface="Aptos" panose="020B0004020202020204" pitchFamily="34" charset="0"/>
                <a:cs typeface="Arial" panose="020B0604020202020204" pitchFamily="34" charset="0"/>
              </a:rPr>
              <a:t>On the 9</a:t>
            </a:r>
            <a:r>
              <a:rPr lang="en-GB" sz="5600" baseline="30000">
                <a:effectLst/>
                <a:latin typeface="Aptos Display" panose="020B0004020202020204" pitchFamily="34" charset="0"/>
                <a:ea typeface="Aptos" panose="020B0004020202020204" pitchFamily="34" charset="0"/>
                <a:cs typeface="Arial" panose="020B0604020202020204" pitchFamily="34" charset="0"/>
              </a:rPr>
              <a:t>th</a:t>
            </a:r>
            <a:r>
              <a:rPr lang="en-GB" sz="5600">
                <a:effectLst/>
                <a:latin typeface="Aptos Display" panose="020B0004020202020204" pitchFamily="34" charset="0"/>
                <a:ea typeface="Aptos" panose="020B0004020202020204" pitchFamily="34" charset="0"/>
                <a:cs typeface="Arial" panose="020B0604020202020204" pitchFamily="34" charset="0"/>
              </a:rPr>
              <a:t> February I received a response to say that the matter had been resolved. As there were still numerous potholes and road defects the matter had not been resolved .</a:t>
            </a:r>
            <a:br>
              <a:rPr lang="en-GB" sz="5600">
                <a:effectLst/>
                <a:latin typeface="Aptos Display" panose="020B0004020202020204" pitchFamily="34" charset="0"/>
                <a:ea typeface="Aptos" panose="020B0004020202020204" pitchFamily="34" charset="0"/>
                <a:cs typeface="Arial" panose="020B0604020202020204" pitchFamily="34" charset="0"/>
              </a:rPr>
            </a:br>
            <a:br>
              <a:rPr lang="en-GB" sz="5600">
                <a:effectLst/>
                <a:latin typeface="Aptos Display" panose="020B0004020202020204" pitchFamily="34" charset="0"/>
                <a:ea typeface="Aptos" panose="020B0004020202020204" pitchFamily="34" charset="0"/>
                <a:cs typeface="Arial" panose="020B0604020202020204" pitchFamily="34" charset="0"/>
              </a:rPr>
            </a:br>
            <a:r>
              <a:rPr lang="en-GB" sz="5600">
                <a:effectLst/>
                <a:latin typeface="Aptos Display" panose="020B0004020202020204" pitchFamily="34" charset="0"/>
                <a:ea typeface="Aptos" panose="020B0004020202020204" pitchFamily="34" charset="0"/>
                <a:cs typeface="Arial" panose="020B0604020202020204" pitchFamily="34" charset="0"/>
              </a:rPr>
              <a:t>On the 27</a:t>
            </a:r>
            <a:r>
              <a:rPr lang="en-GB" sz="5600" baseline="30000">
                <a:effectLst/>
                <a:latin typeface="Aptos Display" panose="020B0004020202020204" pitchFamily="34" charset="0"/>
                <a:ea typeface="Aptos" panose="020B0004020202020204" pitchFamily="34" charset="0"/>
                <a:cs typeface="Arial" panose="020B0604020202020204" pitchFamily="34" charset="0"/>
              </a:rPr>
              <a:t>th</a:t>
            </a:r>
            <a:r>
              <a:rPr lang="en-GB" sz="5600">
                <a:effectLst/>
                <a:latin typeface="Aptos Display" panose="020B0004020202020204" pitchFamily="34" charset="0"/>
                <a:ea typeface="Aptos" panose="020B0004020202020204" pitchFamily="34" charset="0"/>
                <a:cs typeface="Arial" panose="020B0604020202020204" pitchFamily="34" charset="0"/>
              </a:rPr>
              <a:t> February I made a formal complaint about the fact that the work had not been done AND THAT THE COUNCIL’s RESPONSE THAT IT HAD BEEN DONE WAS A LIE. I asked that an investigation be carried out into the fact that the Council seem to be fraudulently reporting repairs have been done when they have not. I also asked for clear and precise details of the next stages of making a complaint before going to the ombudsman. </a:t>
            </a:r>
            <a:br>
              <a:rPr lang="en-GB" sz="5600">
                <a:effectLst/>
                <a:latin typeface="Aptos Display" panose="020B0004020202020204" pitchFamily="34" charset="0"/>
                <a:ea typeface="Aptos" panose="020B0004020202020204" pitchFamily="34" charset="0"/>
                <a:cs typeface="Arial" panose="020B0604020202020204" pitchFamily="34" charset="0"/>
              </a:rPr>
            </a:br>
            <a:br>
              <a:rPr lang="en-GB" sz="5600">
                <a:effectLst/>
                <a:latin typeface="Aptos Display" panose="020B0004020202020204" pitchFamily="34" charset="0"/>
                <a:ea typeface="Aptos" panose="020B0004020202020204" pitchFamily="34" charset="0"/>
                <a:cs typeface="Arial" panose="020B0604020202020204" pitchFamily="34" charset="0"/>
              </a:rPr>
            </a:br>
            <a:r>
              <a:rPr lang="en-GB" sz="5600">
                <a:effectLst/>
                <a:latin typeface="Aptos Display" panose="020B0004020202020204" pitchFamily="34" charset="0"/>
                <a:ea typeface="Aptos" panose="020B0004020202020204" pitchFamily="34" charset="0"/>
                <a:cs typeface="Arial" panose="020B0604020202020204" pitchFamily="34" charset="0"/>
              </a:rPr>
              <a:t>On the 5</a:t>
            </a:r>
            <a:r>
              <a:rPr lang="en-GB" sz="5600" baseline="30000">
                <a:effectLst/>
                <a:latin typeface="Aptos Display" panose="020B0004020202020204" pitchFamily="34" charset="0"/>
                <a:ea typeface="Aptos" panose="020B0004020202020204" pitchFamily="34" charset="0"/>
                <a:cs typeface="Arial" panose="020B0604020202020204" pitchFamily="34" charset="0"/>
              </a:rPr>
              <a:t>th</a:t>
            </a:r>
            <a:r>
              <a:rPr lang="en-GB" sz="5600">
                <a:effectLst/>
                <a:latin typeface="Aptos Display" panose="020B0004020202020204" pitchFamily="34" charset="0"/>
                <a:ea typeface="Aptos" panose="020B0004020202020204" pitchFamily="34" charset="0"/>
                <a:cs typeface="Arial" panose="020B0604020202020204" pitchFamily="34" charset="0"/>
              </a:rPr>
              <a:t> March I received a long email from Mr John Smith claiming that the repairs had been completed etc.. They have not there are still potholes but he stated “Whilst the message would be accurate in terms of critical pothole repairs completed within 2 hrs, it doesn’t explain that some works have been programmed for repair.”</a:t>
            </a:r>
            <a:br>
              <a:rPr lang="en-GB" sz="5600">
                <a:effectLst/>
                <a:latin typeface="Aptos Display" panose="020B0004020202020204" pitchFamily="34" charset="0"/>
                <a:ea typeface="Aptos" panose="020B0004020202020204" pitchFamily="34" charset="0"/>
                <a:cs typeface="Arial" panose="020B0604020202020204" pitchFamily="34" charset="0"/>
              </a:rPr>
            </a:br>
            <a:br>
              <a:rPr lang="en-GB" sz="5600">
                <a:effectLst/>
                <a:latin typeface="Aptos Display" panose="020B0004020202020204" pitchFamily="34" charset="0"/>
                <a:ea typeface="Aptos" panose="020B0004020202020204" pitchFamily="34" charset="0"/>
                <a:cs typeface="Arial" panose="020B0604020202020204" pitchFamily="34" charset="0"/>
              </a:rPr>
            </a:br>
            <a:r>
              <a:rPr lang="en-GB" sz="5600">
                <a:effectLst/>
                <a:latin typeface="Aptos Display" panose="020B0004020202020204" pitchFamily="34" charset="0"/>
                <a:ea typeface="Aptos" panose="020B0004020202020204" pitchFamily="34" charset="0"/>
                <a:cs typeface="Arial" panose="020B0604020202020204" pitchFamily="34" charset="0"/>
              </a:rPr>
              <a:t>I did not report Critical potholes, I reported and complained of various defects and potholes and your response stated “You reported a Pothole, reference FS-Case-123456789 on 06/02/2024. The issue has been resolved on 09/02/2024.</a:t>
            </a:r>
            <a:endParaRPr lang="en-GB" sz="5600">
              <a:effectLst/>
              <a:latin typeface="Aptos" panose="020B0004020202020204" pitchFamily="34" charset="0"/>
              <a:ea typeface="Aptos" panose="020B0004020202020204" pitchFamily="34" charset="0"/>
              <a:cs typeface="Aptos" panose="020B0004020202020204" pitchFamily="34" charset="0"/>
            </a:endParaRPr>
          </a:p>
          <a:p>
            <a:pPr marL="450215" algn="l"/>
            <a:r>
              <a:rPr lang="en-GB" sz="5600">
                <a:effectLst/>
                <a:latin typeface="Aptos Display" panose="020B0004020202020204" pitchFamily="34" charset="0"/>
                <a:ea typeface="Aptos" panose="020B0004020202020204" pitchFamily="34" charset="0"/>
                <a:cs typeface="Arial" panose="020B0604020202020204" pitchFamily="34" charset="0"/>
              </a:rPr>
              <a:t> </a:t>
            </a:r>
            <a:endParaRPr lang="en-GB" sz="5600">
              <a:effectLst/>
              <a:latin typeface="Aptos" panose="020B0004020202020204" pitchFamily="34" charset="0"/>
              <a:ea typeface="Aptos" panose="020B0004020202020204" pitchFamily="34" charset="0"/>
              <a:cs typeface="Aptos" panose="020B0004020202020204" pitchFamily="34" charset="0"/>
            </a:endParaRPr>
          </a:p>
          <a:p>
            <a:pPr marL="450215" algn="l"/>
            <a:r>
              <a:rPr lang="en-GB" sz="5600" kern="100">
                <a:effectLst/>
                <a:latin typeface="Aptos Display" panose="020B0004020202020204" pitchFamily="34" charset="0"/>
                <a:ea typeface="Aptos" panose="020B0004020202020204" pitchFamily="34" charset="0"/>
                <a:cs typeface="Arial" panose="020B0604020202020204" pitchFamily="34" charset="0"/>
              </a:rPr>
              <a:t>Quite simply the response that it has been resolved was a blatant lie, there are still potholes in the road and the Council is failing in it’s duty to maintain the Highway. Thus I am asking that someone undertakes a formal investigation into the matter and why the council is claiming complaints are resolved when they are not. It might be useful if someone where to actually contact me to discuss the issue. I shall wait until I nave your response but if it is not satisfactory I shall be writing to the Ombudsman for Wales.</a:t>
            </a:r>
            <a:br>
              <a:rPr lang="en-GB" sz="5600" kern="100">
                <a:effectLst/>
                <a:latin typeface="Aptos Display" panose="020B0004020202020204" pitchFamily="34" charset="0"/>
                <a:ea typeface="Aptos" panose="020B0004020202020204" pitchFamily="34" charset="0"/>
                <a:cs typeface="Arial" panose="020B0604020202020204" pitchFamily="34" charset="0"/>
              </a:rPr>
            </a:br>
            <a:br>
              <a:rPr lang="en-GB" sz="5600" kern="100">
                <a:effectLst/>
                <a:latin typeface="Aptos Display" panose="020B0004020202020204" pitchFamily="34" charset="0"/>
                <a:ea typeface="Aptos" panose="020B0004020202020204" pitchFamily="34" charset="0"/>
                <a:cs typeface="Arial" panose="020B0604020202020204" pitchFamily="34" charset="0"/>
              </a:rPr>
            </a:br>
            <a:r>
              <a:rPr lang="en-GB" sz="5600" kern="100">
                <a:effectLst/>
                <a:latin typeface="Aptos Display" panose="020B0004020202020204" pitchFamily="34" charset="0"/>
                <a:ea typeface="Aptos" panose="020B0004020202020204" pitchFamily="34" charset="0"/>
                <a:cs typeface="Arial" panose="020B0604020202020204" pitchFamily="34" charset="0"/>
              </a:rPr>
              <a:t>As I say the road is still littered with potholes and defects.</a:t>
            </a:r>
            <a:endParaRPr lang="en-GB" sz="5600" kern="100">
              <a:effectLst/>
              <a:latin typeface="Aptos" panose="020B0004020202020204" pitchFamily="34" charset="0"/>
              <a:ea typeface="Aptos" panose="020B0004020202020204" pitchFamily="34" charset="0"/>
              <a:cs typeface="Arial" panose="020B0604020202020204" pitchFamily="34" charset="0"/>
            </a:endParaRPr>
          </a:p>
          <a:p>
            <a:pPr algn="l">
              <a:defRPr b="0" i="0"/>
            </a:pPr>
            <a:endParaRPr lang="cy-GB">
              <a:solidFill>
                <a:schemeClr val="bg1"/>
              </a:solidFill>
              <a:latin typeface="Arial Rounded MT Bold" panose="020F0704030504030204" pitchFamily="34" charset="77"/>
            </a:endParaRPr>
          </a:p>
          <a:p>
            <a:pPr algn="l">
              <a:defRPr b="0" i="0"/>
            </a:pPr>
            <a:endParaRPr lang="cy-GB">
              <a:solidFill>
                <a:schemeClr val="bg1"/>
              </a:solidFill>
              <a:latin typeface="Arial Rounded MT Bold" panose="020F0704030504030204" pitchFamily="34" charset="77"/>
            </a:endParaRPr>
          </a:p>
          <a:p>
            <a:pPr algn="l">
              <a:defRPr b="0" i="0"/>
            </a:pPr>
            <a:endParaRPr lang="cy-GB" sz="3200">
              <a:solidFill>
                <a:schemeClr val="bg1"/>
              </a:solidFill>
              <a:latin typeface="Arial Rounded MT Bold" panose="020F0704030504030204" pitchFamily="34" charset="77"/>
            </a:endParaRPr>
          </a:p>
          <a:p>
            <a:pPr algn="l">
              <a:defRPr b="0" i="0"/>
            </a:pPr>
            <a:r>
              <a:rPr lang="cy-GB" sz="3200">
                <a:solidFill>
                  <a:schemeClr val="bg1"/>
                </a:solidFill>
                <a:latin typeface="Arial Rounded MT Bold" panose="020F0704030504030204" pitchFamily="34" charset="77"/>
              </a:rPr>
              <a:t>Unrhyw gwestiynau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endParaRPr kumimoji="0" lang="1106" sz="24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73664" y="1547944"/>
            <a:ext cx="5608595" cy="2480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endParaRPr kumimoji="0" lang="1106" sz="2400"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spTree>
    <p:extLst>
      <p:ext uri="{BB962C8B-B14F-4D97-AF65-F5344CB8AC3E}">
        <p14:creationId xmlns:p14="http://schemas.microsoft.com/office/powerpoint/2010/main" val="29136737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155967" y="69568"/>
            <a:ext cx="5716901" cy="852853"/>
          </a:xfrm>
        </p:spPr>
        <p:txBody>
          <a:bodyPr>
            <a:noAutofit/>
          </a:bodyPr>
          <a:lstStyle/>
          <a:p>
            <a:pPr algn="l">
              <a:defRPr b="0" i="0"/>
            </a:pPr>
            <a:r>
              <a:rPr lang="cy-GB" sz="3200">
                <a:solidFill>
                  <a:srgbClr val="193055"/>
                </a:solidFill>
                <a:latin typeface="Arial Rounded MT Bold"/>
              </a:rPr>
              <a:t>Cyflwyno’r cyfranwyr  </a:t>
            </a:r>
            <a:endParaRPr lang="cy-GB" sz="32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27271" y="1226966"/>
            <a:ext cx="6099431" cy="4967472"/>
          </a:xfrm>
        </p:spPr>
        <p:txBody>
          <a:bodyPr vert="horz" lIns="91440" tIns="45720" rIns="91440" bIns="45720" rtlCol="0" anchor="t">
            <a:normAutofit/>
          </a:bodyPr>
          <a:lstStyle/>
          <a:p>
            <a:pPr marL="342900" indent="-342900" algn="l">
              <a:buFont typeface="Arial" panose="020B0604020202020204" pitchFamily="34" charset="0"/>
              <a:buChar char="•"/>
              <a:defRPr b="0" i="0"/>
            </a:pPr>
            <a:r>
              <a:rPr lang="cy-GB">
                <a:solidFill>
                  <a:schemeClr val="bg1"/>
                </a:solidFill>
                <a:latin typeface="Arial Rounded MT Bold"/>
              </a:rPr>
              <a:t>Llinos Evans, Rheolwr Polisi a Chynnwys </a:t>
            </a:r>
          </a:p>
          <a:p>
            <a:pPr algn="l">
              <a:defRPr b="0" i="0"/>
            </a:pPr>
            <a:endParaRPr lang="cy-GB">
              <a:solidFill>
                <a:schemeClr val="bg1"/>
              </a:solidFill>
              <a:latin typeface="Arial Rounded MT Bold" panose="020F0704030504030204" pitchFamily="34" charset="77"/>
            </a:endParaRPr>
          </a:p>
          <a:p>
            <a:pPr marL="342900" indent="-342900" algn="l">
              <a:buFont typeface="Arial" panose="020B0604020202020204" pitchFamily="34" charset="0"/>
              <a:buChar char="•"/>
              <a:defRPr b="0" i="0"/>
            </a:pPr>
            <a:r>
              <a:rPr lang="cy-GB">
                <a:solidFill>
                  <a:schemeClr val="bg1"/>
                </a:solidFill>
                <a:latin typeface="Arial Rounded MT Bold"/>
              </a:rPr>
              <a:t>Kate Harrop, Rheolwr Cwynion a Phartneriaethau </a:t>
            </a:r>
          </a:p>
          <a:p>
            <a:pPr algn="l">
              <a:defRPr b="0" i="0"/>
            </a:pPr>
            <a:endParaRPr lang="cy-GB">
              <a:solidFill>
                <a:schemeClr val="bg1"/>
              </a:solidFill>
              <a:latin typeface="Arial Rounded MT Bold"/>
            </a:endParaRPr>
          </a:p>
          <a:p>
            <a:pPr marL="342900" indent="-342900" algn="l">
              <a:buFont typeface="Arial" panose="020B0604020202020204" pitchFamily="34" charset="0"/>
              <a:buChar char="•"/>
              <a:defRPr b="0" i="0"/>
            </a:pPr>
            <a:r>
              <a:rPr lang="cy-GB">
                <a:solidFill>
                  <a:schemeClr val="bg1"/>
                </a:solidFill>
                <a:latin typeface="Arial Rounded MT Bold"/>
              </a:rPr>
              <a:t>Helen Davies, Swyddog Cwynion Corfforaethol </a:t>
            </a:r>
          </a:p>
          <a:p>
            <a:pPr algn="l">
              <a:defRPr b="0" i="0"/>
            </a:pPr>
            <a:endParaRPr lang="cy-GB">
              <a:solidFill>
                <a:schemeClr val="bg1"/>
              </a:solidFill>
              <a:latin typeface="Arial Rounded MT Bold" panose="020F0704030504030204" pitchFamily="34" charset="77"/>
            </a:endParaRPr>
          </a:p>
          <a:p>
            <a:pPr marL="342900" indent="-342900" algn="l">
              <a:buFont typeface="Arial" panose="020B0604020202020204" pitchFamily="34" charset="0"/>
              <a:buChar char="•"/>
              <a:defRPr b="0" i="0"/>
            </a:pPr>
            <a:r>
              <a:rPr lang="cy-GB">
                <a:solidFill>
                  <a:schemeClr val="bg1"/>
                </a:solidFill>
                <a:latin typeface="Arial Rounded MT Bold"/>
              </a:rPr>
              <a:t>Hywel Phillips, Swyddog Cwynion Corfforaethol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en-GB" sz="3200">
                <a:solidFill>
                  <a:srgbClr val="193055"/>
                </a:solidFill>
                <a:latin typeface="Arial Rounded MT Bold" panose="020F0704030504030204" pitchFamily="34" charset="77"/>
              </a:rPr>
              <a:t>Introducing our participants  </a:t>
            </a:r>
            <a:endParaRPr lang="1106" sz="3200">
              <a:solidFill>
                <a:srgbClr val="193055"/>
              </a:solidFill>
              <a:latin typeface="Arial Rounded MT Bold" panose="020F0704030504030204" pitchFamily="34" charset="77"/>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09441" y="5362588"/>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228146" y="1226966"/>
            <a:ext cx="5608595" cy="513960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defRPr b="0" i="0"/>
            </a:pPr>
            <a:r>
              <a:rPr lang="en-GB">
                <a:solidFill>
                  <a:srgbClr val="2A3858"/>
                </a:solidFill>
                <a:latin typeface="Arial Rounded MT Bold"/>
              </a:rPr>
              <a:t>Llinos Evans, Policy &amp; Involvement Manager </a:t>
            </a:r>
          </a:p>
          <a:p>
            <a:pPr algn="l">
              <a:defRPr b="0" i="0"/>
            </a:pPr>
            <a:endParaRPr lang="en-GB">
              <a:solidFill>
                <a:srgbClr val="2A3858"/>
              </a:solidFill>
              <a:latin typeface="Arial Rounded MT Bold" panose="020F0704030504030204" pitchFamily="34" charset="77"/>
            </a:endParaRPr>
          </a:p>
          <a:p>
            <a:pPr marL="342900" indent="-342900" algn="l">
              <a:buFont typeface="Arial" panose="020B0604020202020204" pitchFamily="34" charset="0"/>
              <a:buChar char="•"/>
              <a:defRPr b="0" i="0"/>
            </a:pPr>
            <a:r>
              <a:rPr lang="en-GB">
                <a:solidFill>
                  <a:srgbClr val="2A3858"/>
                </a:solidFill>
                <a:latin typeface="Arial Rounded MT Bold"/>
              </a:rPr>
              <a:t>Kate Harrop, Partnership and Complaints Manager </a:t>
            </a:r>
          </a:p>
          <a:p>
            <a:pPr algn="l">
              <a:defRPr b="0" i="0"/>
            </a:pPr>
            <a:endParaRPr lang="en-GB">
              <a:solidFill>
                <a:srgbClr val="2A3858"/>
              </a:solidFill>
              <a:latin typeface="Arial Rounded MT Bold"/>
            </a:endParaRPr>
          </a:p>
          <a:p>
            <a:pPr marL="342900" indent="-342900" algn="l">
              <a:buFont typeface="Arial" panose="020B0604020202020204" pitchFamily="34" charset="0"/>
              <a:buChar char="•"/>
              <a:defRPr b="0" i="0"/>
            </a:pPr>
            <a:r>
              <a:rPr lang="en-GB">
                <a:solidFill>
                  <a:srgbClr val="2A3858"/>
                </a:solidFill>
                <a:latin typeface="Arial Rounded MT Bold"/>
              </a:rPr>
              <a:t>Helen Davies, Corporate Complaints Officer</a:t>
            </a:r>
          </a:p>
          <a:p>
            <a:pPr algn="l">
              <a:defRPr b="0" i="0"/>
            </a:pPr>
            <a:endParaRPr lang="en-GB">
              <a:solidFill>
                <a:srgbClr val="2A3858"/>
              </a:solidFill>
              <a:latin typeface="Arial Rounded MT Bold" panose="020F0704030504030204" pitchFamily="34" charset="77"/>
            </a:endParaRPr>
          </a:p>
          <a:p>
            <a:pPr marL="342900" indent="-342900" algn="l">
              <a:buFont typeface="Arial" panose="020B0604020202020204" pitchFamily="34" charset="0"/>
              <a:buChar char="•"/>
              <a:defRPr b="0" i="0"/>
            </a:pPr>
            <a:r>
              <a:rPr lang="en-GB">
                <a:solidFill>
                  <a:srgbClr val="2A3858"/>
                </a:solidFill>
                <a:latin typeface="Arial Rounded MT Bold"/>
              </a:rPr>
              <a:t>Hywel Phillips, Corporate Complaints Officer</a:t>
            </a:r>
          </a:p>
          <a:p>
            <a:pPr algn="l">
              <a:defRPr b="0" i="0"/>
            </a:pPr>
            <a:endParaRPr lang="en-GB" sz="2000">
              <a:solidFill>
                <a:srgbClr val="2A3858"/>
              </a:solidFill>
              <a:latin typeface="Arial Rounded MT Bold"/>
            </a:endParaRPr>
          </a:p>
        </p:txBody>
      </p:sp>
    </p:spTree>
    <p:extLst>
      <p:ext uri="{BB962C8B-B14F-4D97-AF65-F5344CB8AC3E}">
        <p14:creationId xmlns:p14="http://schemas.microsoft.com/office/powerpoint/2010/main" val="10974463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1714" y="0"/>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y-GB" sz="3600" b="1" i="0" u="none" strike="noStrike" kern="1200" cap="none" spc="0" normalizeH="0" baseline="0" noProof="0">
                <a:ln>
                  <a:noFill/>
                </a:ln>
                <a:solidFill>
                  <a:srgbClr val="193055"/>
                </a:solidFill>
                <a:effectLst/>
                <a:uLnTx/>
                <a:uFillTx/>
                <a:latin typeface="Calibri"/>
                <a:cs typeface="Arial"/>
              </a:rPr>
              <a:t>Astudiaeth Achos</a:t>
            </a:r>
            <a:r>
              <a:rPr kumimoji="0" lang="en-US" sz="3600" b="1" i="0" u="none" strike="noStrike" kern="1200" cap="none" spc="0" normalizeH="0" baseline="0" noProof="0">
                <a:ln>
                  <a:noFill/>
                </a:ln>
                <a:solidFill>
                  <a:srgbClr val="193055"/>
                </a:solidFill>
                <a:effectLst/>
                <a:uLnTx/>
                <a:uFillTx/>
                <a:latin typeface="Calibri"/>
                <a:cs typeface="Arial"/>
              </a:rPr>
              <a:t> / Case Study </a:t>
            </a: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490074" y="1547944"/>
            <a:ext cx="10866183" cy="4244074"/>
          </a:xfrm>
        </p:spPr>
        <p:txBody>
          <a:bodyPr vert="horz" lIns="91440" tIns="45720" rIns="91440" bIns="45720" rtlCol="0" anchor="t">
            <a:normAutofit/>
          </a:bodyPr>
          <a:lstStyle/>
          <a:p>
            <a:pPr algn="l">
              <a:defRPr b="0" i="0"/>
            </a:pPr>
            <a:endParaRPr lang="cy-GB">
              <a:solidFill>
                <a:schemeClr val="bg1"/>
              </a:solidFill>
              <a:latin typeface="Arial Rounded MT Bold" panose="020F0704030504030204" pitchFamily="34" charset="77"/>
            </a:endParaRPr>
          </a:p>
          <a:p>
            <a:pPr algn="l">
              <a:defRPr b="0" i="0"/>
            </a:pPr>
            <a:endParaRPr lang="cy-GB">
              <a:solidFill>
                <a:schemeClr val="bg1"/>
              </a:solidFill>
              <a:latin typeface="Arial Rounded MT Bold" panose="020F0704030504030204" pitchFamily="34" charset="77"/>
            </a:endParaRPr>
          </a:p>
          <a:p>
            <a:pPr algn="l">
              <a:defRPr b="0" i="0"/>
            </a:pPr>
            <a:endParaRPr lang="cy-GB" sz="3200">
              <a:solidFill>
                <a:schemeClr val="bg1"/>
              </a:solidFill>
              <a:latin typeface="Arial Rounded MT Bold" panose="020F0704030504030204" pitchFamily="34" charset="77"/>
            </a:endParaRPr>
          </a:p>
          <a:p>
            <a:pPr algn="l">
              <a:defRPr b="0" i="0"/>
            </a:pPr>
            <a:r>
              <a:rPr lang="cy-GB" sz="3200">
                <a:solidFill>
                  <a:schemeClr val="bg1"/>
                </a:solidFill>
                <a:latin typeface="Arial Rounded MT Bold" panose="020F0704030504030204" pitchFamily="34" charset="77"/>
              </a:rPr>
              <a:t>Unrhyw gwestiynau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endParaRPr kumimoji="0" lang="1106" sz="24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73664" y="1547944"/>
            <a:ext cx="5608595" cy="2480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endParaRPr kumimoji="0" lang="1106" sz="2400"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pic>
        <p:nvPicPr>
          <p:cNvPr id="2" name="Picture 1">
            <a:extLst>
              <a:ext uri="{FF2B5EF4-FFF2-40B4-BE49-F238E27FC236}">
                <a16:creationId xmlns:a16="http://schemas.microsoft.com/office/drawing/2014/main" id="{C54D8C38-0DED-A376-3E27-F950551E3F22}"/>
              </a:ext>
            </a:extLst>
          </p:cNvPr>
          <p:cNvPicPr>
            <a:picLocks noChangeAspect="1"/>
          </p:cNvPicPr>
          <p:nvPr/>
        </p:nvPicPr>
        <p:blipFill>
          <a:blip r:embed="rId5"/>
          <a:stretch>
            <a:fillRect/>
          </a:stretch>
        </p:blipFill>
        <p:spPr>
          <a:xfrm>
            <a:off x="1364201" y="1368151"/>
            <a:ext cx="6993218" cy="4741164"/>
          </a:xfrm>
          <a:prstGeom prst="rect">
            <a:avLst/>
          </a:prstGeom>
        </p:spPr>
      </p:pic>
    </p:spTree>
    <p:extLst>
      <p:ext uri="{BB962C8B-B14F-4D97-AF65-F5344CB8AC3E}">
        <p14:creationId xmlns:p14="http://schemas.microsoft.com/office/powerpoint/2010/main" val="3533996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3200">
                <a:solidFill>
                  <a:srgbClr val="193055"/>
                </a:solidFill>
                <a:latin typeface="Arial Rounded MT Bold" panose="020F0704030504030204" pitchFamily="34" charset="77"/>
              </a:rPr>
              <a:t>Amcanion ein gweithdy </a:t>
            </a: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109741" y="1547943"/>
            <a:ext cx="5608595" cy="4678417"/>
          </a:xfrm>
        </p:spPr>
        <p:txBody>
          <a:bodyPr vert="horz" lIns="91440" tIns="45720" rIns="91440" bIns="45720" rtlCol="0" anchor="t">
            <a:normAutofit/>
          </a:bodyPr>
          <a:lstStyle/>
          <a:p>
            <a:pPr marL="342900" indent="-342900" algn="l">
              <a:buFont typeface="Arial" panose="020B0604020202020204" pitchFamily="34" charset="0"/>
              <a:buChar char="•"/>
            </a:pPr>
            <a:r>
              <a:rPr lang="cy-GB" sz="2000" b="0" i="0">
                <a:solidFill>
                  <a:schemeClr val="bg1"/>
                </a:solidFill>
                <a:effectLst/>
                <a:latin typeface="Arial Rounded MT Bold"/>
              </a:rPr>
              <a:t>Datblygu dealltwriaeth </a:t>
            </a:r>
            <a:r>
              <a:rPr lang="cy-GB" sz="2000">
                <a:solidFill>
                  <a:schemeClr val="bg1"/>
                </a:solidFill>
                <a:latin typeface="Arial Rounded MT Bold"/>
              </a:rPr>
              <a:t>drylwyr o'r broses gwyno ffurfiol Cam 2 o dan Bolisi Cwynion Corfforaethol y Cyngor</a:t>
            </a:r>
            <a:endParaRPr lang="cy-GB" sz="2000" b="0" i="0">
              <a:solidFill>
                <a:schemeClr val="bg1"/>
              </a:solidFill>
              <a:effectLst/>
              <a:latin typeface="Arial Rounded MT Bold" panose="020F0704030504030204" pitchFamily="34" charset="0"/>
            </a:endParaRPr>
          </a:p>
          <a:p>
            <a:pPr marL="342900" indent="-342900" algn="l">
              <a:buFont typeface="Arial" panose="020B0604020202020204" pitchFamily="34" charset="0"/>
              <a:buChar char="•"/>
            </a:pPr>
            <a:r>
              <a:rPr lang="cy-GB" sz="2000" b="0" i="0">
                <a:solidFill>
                  <a:schemeClr val="bg1"/>
                </a:solidFill>
                <a:effectLst/>
                <a:latin typeface="Arial Rounded MT Bold"/>
              </a:rPr>
              <a:t>Datblygu dealltwriaeth drylwyr o</a:t>
            </a:r>
            <a:r>
              <a:rPr lang="cy-GB" sz="2000">
                <a:solidFill>
                  <a:schemeClr val="bg1"/>
                </a:solidFill>
                <a:latin typeface="Arial Rounded MT Bold"/>
              </a:rPr>
              <a:t> rôl</a:t>
            </a:r>
            <a:r>
              <a:rPr lang="cy-GB" sz="2000" b="0" i="0">
                <a:solidFill>
                  <a:schemeClr val="bg1"/>
                </a:solidFill>
                <a:effectLst/>
                <a:latin typeface="Arial Rounded MT Bold"/>
              </a:rPr>
              <a:t> </a:t>
            </a:r>
            <a:r>
              <a:rPr lang="cy-GB" sz="2000">
                <a:solidFill>
                  <a:schemeClr val="bg1"/>
                </a:solidFill>
                <a:latin typeface="Arial Rounded MT Bold"/>
              </a:rPr>
              <a:t>y Swyddog Ymchwilio </a:t>
            </a:r>
            <a:endParaRPr lang="cy-GB" sz="2000" b="0" i="0">
              <a:solidFill>
                <a:schemeClr val="bg1"/>
              </a:solidFill>
              <a:effectLst/>
              <a:latin typeface="Arial Rounded MT Bold"/>
            </a:endParaRPr>
          </a:p>
          <a:p>
            <a:pPr marL="342900" indent="-342900" algn="l">
              <a:buFont typeface="Arial" panose="020B0604020202020204" pitchFamily="34" charset="0"/>
              <a:buChar char="•"/>
            </a:pPr>
            <a:r>
              <a:rPr lang="cy-GB" sz="2000" b="0" i="0">
                <a:solidFill>
                  <a:schemeClr val="bg1"/>
                </a:solidFill>
                <a:effectLst/>
                <a:latin typeface="Arial Rounded MT Bold"/>
              </a:rPr>
              <a:t>Dod i ddeall egwyddorion </a:t>
            </a:r>
            <a:r>
              <a:rPr lang="cy-GB" sz="2000">
                <a:solidFill>
                  <a:schemeClr val="bg1"/>
                </a:solidFill>
                <a:latin typeface="Arial Rounded MT Bold"/>
              </a:rPr>
              <a:t>cynnal Ymchwiliad Cam 2 </a:t>
            </a:r>
            <a:endParaRPr lang="cy-GB" sz="2000" b="0" i="0">
              <a:solidFill>
                <a:schemeClr val="bg1"/>
              </a:solidFill>
              <a:effectLst/>
              <a:latin typeface="Arial Rounded MT Bold"/>
            </a:endParaRPr>
          </a:p>
          <a:p>
            <a:pPr marL="342900" indent="-342900" algn="l">
              <a:buFont typeface="Arial" panose="020B0604020202020204" pitchFamily="34" charset="0"/>
              <a:buChar char="•"/>
            </a:pPr>
            <a:r>
              <a:rPr lang="cy-GB" sz="2000">
                <a:solidFill>
                  <a:schemeClr val="bg1"/>
                </a:solidFill>
                <a:latin typeface="Arial Rounded MT Bold"/>
              </a:rPr>
              <a:t>I esbonio'r gefnogaeth sydd ar gael wrth y Tîm Cwynion Corfforaethol. </a:t>
            </a:r>
          </a:p>
          <a:p>
            <a:pPr marL="342900" indent="-342900" algn="l">
              <a:buFont typeface="Arial" panose="020B0604020202020204" pitchFamily="34" charset="0"/>
              <a:buChar char="•"/>
            </a:pPr>
            <a:r>
              <a:rPr lang="cy-GB">
                <a:solidFill>
                  <a:srgbClr val="333333"/>
                </a:solidFill>
                <a:latin typeface="Helvetica Neue"/>
              </a:rPr>
              <a:t>I .</a:t>
            </a:r>
            <a:endParaRPr lang="cy-GB" b="0" i="0">
              <a:solidFill>
                <a:srgbClr val="333333"/>
              </a:solidFill>
              <a:effectLst/>
              <a:latin typeface="Helvetica Neue"/>
            </a:endParaRP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en-GB" sz="3200">
                <a:solidFill>
                  <a:srgbClr val="193055"/>
                </a:solidFill>
                <a:latin typeface="Arial Rounded MT Bold" panose="020F0704030504030204" pitchFamily="34" charset="77"/>
              </a:rPr>
              <a:t>Our objectives </a:t>
            </a:r>
            <a:endParaRPr lang="1106" sz="3200">
              <a:solidFill>
                <a:srgbClr val="193055"/>
              </a:solidFill>
              <a:latin typeface="Arial Rounded MT Bold" panose="020F0704030504030204" pitchFamily="34" charset="77"/>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73664" y="1547943"/>
            <a:ext cx="5608595" cy="38212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b="0" i="0">
                <a:solidFill>
                  <a:schemeClr val="tx2"/>
                </a:solidFill>
                <a:effectLst/>
                <a:latin typeface="Arial Rounded MT Bold" panose="020F0704030504030204" pitchFamily="34" charset="0"/>
              </a:rPr>
              <a:t>To develop a thorough understanding of the Stage 2 formal investigation process of the Council’s Corporate Complaints Policy</a:t>
            </a:r>
          </a:p>
          <a:p>
            <a:pPr marL="342900" indent="-342900" algn="l">
              <a:buFont typeface="Arial" panose="020B0604020202020204" pitchFamily="34" charset="0"/>
              <a:buChar char="•"/>
            </a:pPr>
            <a:r>
              <a:rPr lang="en-GB" sz="2000" b="0" i="0">
                <a:solidFill>
                  <a:schemeClr val="tx2"/>
                </a:solidFill>
                <a:effectLst/>
                <a:latin typeface="Arial Rounded MT Bold" panose="020F0704030504030204" pitchFamily="34" charset="0"/>
              </a:rPr>
              <a:t>To establish an understanding of the role of the Investigatin</a:t>
            </a:r>
            <a:r>
              <a:rPr lang="en-GB" sz="2000">
                <a:solidFill>
                  <a:schemeClr val="tx2"/>
                </a:solidFill>
                <a:latin typeface="Arial Rounded MT Bold" panose="020F0704030504030204" pitchFamily="34" charset="0"/>
              </a:rPr>
              <a:t>g Officer</a:t>
            </a:r>
            <a:endParaRPr lang="en-GB" sz="2000" b="0" i="0">
              <a:solidFill>
                <a:schemeClr val="tx2"/>
              </a:solidFill>
              <a:effectLst/>
              <a:latin typeface="Arial Rounded MT Bold" panose="020F0704030504030204" pitchFamily="34" charset="0"/>
            </a:endParaRPr>
          </a:p>
          <a:p>
            <a:pPr marL="342900" indent="-342900" algn="l">
              <a:buFont typeface="Arial" panose="020B0604020202020204" pitchFamily="34" charset="0"/>
              <a:buChar char="•"/>
            </a:pPr>
            <a:r>
              <a:rPr lang="en-GB" sz="2000" b="0" i="0">
                <a:solidFill>
                  <a:schemeClr val="tx2"/>
                </a:solidFill>
                <a:effectLst/>
                <a:latin typeface="Arial Rounded MT Bold" panose="020F0704030504030204" pitchFamily="34" charset="0"/>
              </a:rPr>
              <a:t>To establish an understanding of the principles of undertaking a Stage 2 investigation</a:t>
            </a:r>
          </a:p>
          <a:p>
            <a:pPr marL="342900" indent="-342900" algn="l">
              <a:buFont typeface="Arial" panose="020B0604020202020204" pitchFamily="34" charset="0"/>
              <a:buChar char="•"/>
            </a:pPr>
            <a:r>
              <a:rPr lang="en-GB" sz="2000" b="0" i="0">
                <a:solidFill>
                  <a:schemeClr val="tx2"/>
                </a:solidFill>
                <a:effectLst/>
                <a:latin typeface="Arial Rounded MT Bold" panose="020F0704030504030204" pitchFamily="34" charset="0"/>
              </a:rPr>
              <a:t>To explain the support available </a:t>
            </a:r>
            <a:r>
              <a:rPr lang="en-GB" sz="2000">
                <a:solidFill>
                  <a:schemeClr val="tx2"/>
                </a:solidFill>
                <a:latin typeface="Arial Rounded MT Bold" panose="020F0704030504030204" pitchFamily="34" charset="0"/>
              </a:rPr>
              <a:t>from the Corporate Complaints Team</a:t>
            </a:r>
            <a:r>
              <a:rPr lang="en-GB" sz="2000" b="0" i="0">
                <a:solidFill>
                  <a:schemeClr val="tx2"/>
                </a:solidFill>
                <a:effectLst/>
                <a:latin typeface="Arial Rounded MT Bold" panose="020F0704030504030204" pitchFamily="34" charset="0"/>
              </a:rPr>
              <a:t>.</a:t>
            </a:r>
          </a:p>
        </p:txBody>
      </p:sp>
    </p:spTree>
    <p:extLst>
      <p:ext uri="{BB962C8B-B14F-4D97-AF65-F5344CB8AC3E}">
        <p14:creationId xmlns:p14="http://schemas.microsoft.com/office/powerpoint/2010/main" val="23431722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800">
                <a:solidFill>
                  <a:srgbClr val="193055"/>
                </a:solidFill>
                <a:latin typeface="Arial Rounded MT Bold"/>
              </a:rPr>
              <a:t>Y Broses Gwynion Corfforaethol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395404" y="1906269"/>
            <a:ext cx="5608595" cy="2480503"/>
          </a:xfrm>
        </p:spPr>
        <p:txBody>
          <a:bodyPr vert="horz" lIns="91440" tIns="45720" rIns="91440" bIns="45720" rtlCol="0" anchor="t">
            <a:noAutofit/>
          </a:bodyPr>
          <a:lstStyle/>
          <a:p>
            <a:pPr algn="l">
              <a:lnSpc>
                <a:spcPct val="150000"/>
              </a:lnSpc>
              <a:defRPr b="0" i="0"/>
            </a:pPr>
            <a:r>
              <a:rPr lang="cy-GB">
                <a:solidFill>
                  <a:schemeClr val="bg1"/>
                </a:solidFill>
                <a:latin typeface="Arial Rounded MT Bold"/>
              </a:rPr>
              <a:t>Cam 1 - Datrysiad Anffurfiol </a:t>
            </a:r>
          </a:p>
          <a:p>
            <a:pPr algn="l">
              <a:lnSpc>
                <a:spcPct val="150000"/>
              </a:lnSpc>
              <a:defRPr b="0" i="0"/>
            </a:pPr>
            <a:r>
              <a:rPr lang="cy-GB">
                <a:solidFill>
                  <a:schemeClr val="bg1"/>
                </a:solidFill>
                <a:latin typeface="Arial Rounded MT Bold"/>
              </a:rPr>
              <a:t>Cam 2 - Ymchwiliad Ffurfiol </a:t>
            </a:r>
            <a:endParaRPr lang="1106">
              <a:solidFill>
                <a:schemeClr val="bg1"/>
              </a:solidFill>
              <a:latin typeface="Arial Rounded MT Bold" panose="020F0704030504030204" pitchFamily="34" charset="77"/>
            </a:endParaRP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en-GB" sz="3200">
                <a:solidFill>
                  <a:srgbClr val="193055"/>
                </a:solidFill>
                <a:latin typeface="Arial Rounded MT Bold" panose="020F0704030504030204" pitchFamily="34" charset="77"/>
              </a:rPr>
              <a:t>The Corporate Complaints Process</a:t>
            </a:r>
            <a:endParaRPr lang="1106" sz="3200">
              <a:solidFill>
                <a:srgbClr val="193055"/>
              </a:solidFill>
              <a:latin typeface="Arial Rounded MT Bold" panose="020F0704030504030204" pitchFamily="34" charset="77"/>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73664" y="1547944"/>
            <a:ext cx="5608595" cy="2480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b="0" i="0"/>
            </a:pPr>
            <a:endParaRPr lang="1106">
              <a:solidFill>
                <a:srgbClr val="2A3858"/>
              </a:solidFill>
              <a:latin typeface="Arial Rounded MT Bold" panose="020F0704030504030204" pitchFamily="34" charset="77"/>
            </a:endParaRPr>
          </a:p>
        </p:txBody>
      </p:sp>
      <p:sp>
        <p:nvSpPr>
          <p:cNvPr id="11" name="TextBox 10">
            <a:extLst>
              <a:ext uri="{FF2B5EF4-FFF2-40B4-BE49-F238E27FC236}">
                <a16:creationId xmlns:a16="http://schemas.microsoft.com/office/drawing/2014/main" id="{F590BF44-0004-A280-2528-8A7567A2D9FB}"/>
              </a:ext>
            </a:extLst>
          </p:cNvPr>
          <p:cNvSpPr txBox="1"/>
          <p:nvPr/>
        </p:nvSpPr>
        <p:spPr>
          <a:xfrm>
            <a:off x="6473664" y="1852036"/>
            <a:ext cx="5138930" cy="2116413"/>
          </a:xfrm>
          <a:prstGeom prst="rect">
            <a:avLst/>
          </a:prstGeom>
          <a:noFill/>
        </p:spPr>
        <p:txBody>
          <a:bodyPr wrap="square" lIns="91440" tIns="45720" rIns="91440" bIns="45720" anchor="t">
            <a:spAutoFit/>
          </a:bodyPr>
          <a:lstStyle/>
          <a:p>
            <a:pPr>
              <a:lnSpc>
                <a:spcPct val="150000"/>
              </a:lnSpc>
            </a:pPr>
            <a:r>
              <a:rPr lang="en-GB" sz="2400">
                <a:solidFill>
                  <a:schemeClr val="tx2"/>
                </a:solidFill>
                <a:latin typeface="Arial Rounded MT Bold"/>
              </a:rPr>
              <a:t>Stage 1 – Informal Resolution</a:t>
            </a:r>
          </a:p>
          <a:p>
            <a:pPr>
              <a:lnSpc>
                <a:spcPct val="150000"/>
              </a:lnSpc>
            </a:pPr>
            <a:endParaRPr lang="en-GB" sz="2400">
              <a:solidFill>
                <a:schemeClr val="tx2"/>
              </a:solidFill>
              <a:latin typeface="Arial Rounded MT Bold" panose="020F0704030504030204" pitchFamily="34" charset="0"/>
            </a:endParaRPr>
          </a:p>
          <a:p>
            <a:pPr>
              <a:lnSpc>
                <a:spcPct val="150000"/>
              </a:lnSpc>
            </a:pPr>
            <a:r>
              <a:rPr lang="en-GB" sz="2400">
                <a:solidFill>
                  <a:schemeClr val="tx2"/>
                </a:solidFill>
                <a:latin typeface="Arial Rounded MT Bold"/>
              </a:rPr>
              <a:t>Stage 2 – Formal Investigation</a:t>
            </a:r>
          </a:p>
          <a:p>
            <a:pPr>
              <a:lnSpc>
                <a:spcPct val="150000"/>
              </a:lnSpc>
            </a:pPr>
            <a:endParaRPr lang="cy-GB">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14202707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3200" b="1">
                <a:solidFill>
                  <a:srgbClr val="193055"/>
                </a:solidFill>
                <a:latin typeface="Arial Rounded MT Bold"/>
              </a:rPr>
              <a:t>Rôl y Tîm Cwynion Corfforaethol </a:t>
            </a:r>
            <a:endParaRPr lang="cy-GB" sz="3200" b="1">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355259" y="1329030"/>
            <a:ext cx="5608595" cy="2480503"/>
          </a:xfrm>
        </p:spPr>
        <p:txBody>
          <a:bodyPr vert="horz" lIns="91440" tIns="45720" rIns="91440" bIns="45720" rtlCol="0" anchor="t">
            <a:noAutofit/>
          </a:bodyPr>
          <a:lstStyle/>
          <a:p>
            <a:pPr algn="l">
              <a:lnSpc>
                <a:spcPct val="150000"/>
              </a:lnSpc>
              <a:defRPr b="0" i="0"/>
            </a:pPr>
            <a:r>
              <a:rPr lang="cy-GB">
                <a:solidFill>
                  <a:schemeClr val="bg1"/>
                </a:solidFill>
                <a:latin typeface="Arial Rounded MT Bold"/>
              </a:rPr>
              <a:t>I ddarparu: </a:t>
            </a:r>
            <a:endParaRPr lang="en-US">
              <a:solidFill>
                <a:schemeClr val="bg1"/>
              </a:solidFill>
              <a:latin typeface="Arial Rounded MT Bold" panose="020F0704030504030204" pitchFamily="34" charset="77"/>
            </a:endParaRPr>
          </a:p>
          <a:p>
            <a:pPr marL="285750" indent="-285750" algn="l">
              <a:lnSpc>
                <a:spcPct val="150000"/>
              </a:lnSpc>
              <a:buChar char="•"/>
              <a:defRPr b="0" i="0"/>
            </a:pPr>
            <a:r>
              <a:rPr lang="cy-GB">
                <a:solidFill>
                  <a:schemeClr val="bg1"/>
                </a:solidFill>
                <a:latin typeface="Arial Rounded MT Bold"/>
              </a:rPr>
              <a:t>Gwybodaeth gefndirol ar y gwyn a thempled adroddiad </a:t>
            </a:r>
          </a:p>
          <a:p>
            <a:pPr marL="285750" indent="-285750" algn="l">
              <a:lnSpc>
                <a:spcPct val="150000"/>
              </a:lnSpc>
              <a:buChar char="•"/>
              <a:defRPr b="0" i="0"/>
            </a:pPr>
            <a:r>
              <a:rPr lang="cy-GB">
                <a:solidFill>
                  <a:schemeClr val="bg1"/>
                </a:solidFill>
                <a:latin typeface="Arial Rounded MT Bold"/>
              </a:rPr>
              <a:t>Cyngor a chefnogaeth i'r SY drwy ystod yr ymchwiliad </a:t>
            </a:r>
            <a:endParaRPr lang="cy-GB">
              <a:solidFill>
                <a:schemeClr val="bg1"/>
              </a:solidFill>
              <a:latin typeface="Arial Rounded MT Bold" panose="020F0704030504030204" pitchFamily="34" charset="77"/>
            </a:endParaRP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r>
              <a:rPr kumimoji="0" lang="en-GB" sz="3200" b="0" i="0" u="none" strike="noStrike" kern="1200" cap="none" spc="0" normalizeH="0" baseline="0" noProof="0">
                <a:ln>
                  <a:noFill/>
                </a:ln>
                <a:solidFill>
                  <a:srgbClr val="193055"/>
                </a:solidFill>
                <a:effectLst/>
                <a:uLnTx/>
                <a:uFillTx/>
                <a:latin typeface="Arial Rounded MT Bold" panose="020F0704030504030204" pitchFamily="34" charset="77"/>
                <a:cs typeface="Arial"/>
              </a:rPr>
              <a:t>Role of the Corporate Complaints Team</a:t>
            </a:r>
            <a:endParaRPr kumimoji="0" lang="1106" sz="32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73664" y="1547944"/>
            <a:ext cx="5608595" cy="24805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pPr>
            <a:endParaRPr kumimoji="0" lang="1106" sz="2400"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sp>
        <p:nvSpPr>
          <p:cNvPr id="11" name="TextBox 10">
            <a:extLst>
              <a:ext uri="{FF2B5EF4-FFF2-40B4-BE49-F238E27FC236}">
                <a16:creationId xmlns:a16="http://schemas.microsoft.com/office/drawing/2014/main" id="{F590BF44-0004-A280-2528-8A7567A2D9FB}"/>
              </a:ext>
            </a:extLst>
          </p:cNvPr>
          <p:cNvSpPr txBox="1"/>
          <p:nvPr/>
        </p:nvSpPr>
        <p:spPr>
          <a:xfrm>
            <a:off x="6236454" y="1324892"/>
            <a:ext cx="5465472" cy="3345147"/>
          </a:xfrm>
          <a:prstGeom prst="rect">
            <a:avLst/>
          </a:prstGeom>
          <a:noFill/>
        </p:spPr>
        <p:txBody>
          <a:bodyPr wrap="square" lIns="91440" tIns="45720" rIns="91440" bIns="45720" anchor="t">
            <a:spAutoFit/>
          </a:bodyPr>
          <a:lstStyle/>
          <a:p>
            <a:pPr marR="0" lvl="0" algn="l" defTabSz="914400" rtl="0" eaLnBrk="1" fontAlgn="auto" latinLnBrk="0" hangingPunct="1">
              <a:lnSpc>
                <a:spcPct val="150000"/>
              </a:lnSpc>
              <a:spcBef>
                <a:spcPts val="0"/>
              </a:spcBef>
              <a:spcAft>
                <a:spcPts val="0"/>
              </a:spcAft>
              <a:buClrTx/>
              <a:buSzTx/>
              <a:tabLst/>
              <a:defRPr/>
            </a:pPr>
            <a:r>
              <a:rPr kumimoji="0" lang="en-GB" sz="2400" b="0" i="0" u="none" strike="noStrike" kern="1200" cap="none" spc="0" normalizeH="0" baseline="0" noProof="0">
                <a:ln>
                  <a:noFill/>
                </a:ln>
                <a:solidFill>
                  <a:srgbClr val="44546A"/>
                </a:solidFill>
                <a:effectLst/>
                <a:uLnTx/>
                <a:uFillTx/>
                <a:latin typeface="Arial Rounded MT Bold"/>
                <a:cs typeface="Arial"/>
              </a:rPr>
              <a:t>To provide: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44546A"/>
                </a:solidFill>
                <a:effectLst/>
                <a:uLnTx/>
                <a:uFillTx/>
                <a:latin typeface="Arial Rounded MT Bold"/>
                <a:cs typeface="Arial"/>
              </a:rPr>
              <a:t>Background information </a:t>
            </a:r>
            <a:r>
              <a:rPr lang="en-GB" sz="2400">
                <a:solidFill>
                  <a:srgbClr val="44546A"/>
                </a:solidFill>
                <a:latin typeface="Arial Rounded MT Bold"/>
                <a:cs typeface="Arial"/>
              </a:rPr>
              <a:t>on the complaint and a template report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srgbClr val="44546A"/>
              </a:solidFill>
              <a:effectLst/>
              <a:uLnTx/>
              <a:uFillTx/>
              <a:latin typeface="Arial Rounded MT Bold"/>
              <a:cs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a:solidFill>
                  <a:srgbClr val="44546A"/>
                </a:solidFill>
                <a:latin typeface="Arial Rounded MT Bold"/>
                <a:cs typeface="Arial"/>
              </a:rPr>
              <a:t>Advice and support to the IO throughout the investigation</a:t>
            </a:r>
            <a:endParaRPr lang="en-GB" sz="2400" b="0" i="0" u="none" strike="noStrike" kern="1200" cap="none" spc="0" normalizeH="0" baseline="0" noProof="0">
              <a:ln>
                <a:noFill/>
              </a:ln>
              <a:solidFill>
                <a:srgbClr val="44546A"/>
              </a:solidFill>
              <a:effectLst/>
              <a:uLnTx/>
              <a:uFillTx/>
              <a:latin typeface="Arial Rounded MT Bold"/>
              <a:cs typeface="Arial"/>
            </a:endParaRPr>
          </a:p>
        </p:txBody>
      </p:sp>
    </p:spTree>
    <p:extLst>
      <p:ext uri="{BB962C8B-B14F-4D97-AF65-F5344CB8AC3E}">
        <p14:creationId xmlns:p14="http://schemas.microsoft.com/office/powerpoint/2010/main" val="37333876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3200">
                <a:solidFill>
                  <a:srgbClr val="193055"/>
                </a:solidFill>
                <a:latin typeface="Arial Rounded MT Bold"/>
              </a:rPr>
              <a:t>Rôl y Swyddog Ymchwilio Cam 2 </a:t>
            </a:r>
            <a:endParaRPr lang="cy-GB" sz="32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463565" y="1629393"/>
            <a:ext cx="5608595" cy="3841509"/>
          </a:xfrm>
        </p:spPr>
        <p:txBody>
          <a:bodyPr vert="horz" lIns="91440" tIns="45720" rIns="91440" bIns="45720" rtlCol="0" anchor="t">
            <a:normAutofit/>
          </a:bodyPr>
          <a:lstStyle/>
          <a:p>
            <a:pPr marL="342900" indent="-342900" algn="l">
              <a:buFont typeface="Arial" panose="020B0604020202020204" pitchFamily="34" charset="0"/>
              <a:buChar char="•"/>
              <a:defRPr b="0" i="0"/>
            </a:pPr>
            <a:r>
              <a:rPr lang="cy-GB">
                <a:solidFill>
                  <a:schemeClr val="bg1"/>
                </a:solidFill>
                <a:latin typeface="Arial Rounded MT Bold"/>
              </a:rPr>
              <a:t>Bod yn annibynnol a diduedd </a:t>
            </a:r>
            <a:endParaRPr lang="cy-GB">
              <a:solidFill>
                <a:schemeClr val="bg1"/>
              </a:solidFill>
              <a:latin typeface="Arial Rounded MT Bold" panose="020F0704030504030204" pitchFamily="34" charset="77"/>
            </a:endParaRPr>
          </a:p>
          <a:p>
            <a:pPr marL="342900" indent="-342900" algn="l">
              <a:buFont typeface="Arial" panose="020B0604020202020204" pitchFamily="34" charset="0"/>
              <a:buChar char="•"/>
              <a:defRPr b="0" i="0"/>
            </a:pPr>
            <a:r>
              <a:rPr lang="cy-GB">
                <a:solidFill>
                  <a:schemeClr val="bg1"/>
                </a:solidFill>
                <a:latin typeface="Arial Rounded MT Bold"/>
              </a:rPr>
              <a:t>Edrych ar y broblem o safbwynt yr </a:t>
            </a:r>
            <a:r>
              <a:rPr lang="cy-GB" err="1">
                <a:solidFill>
                  <a:schemeClr val="bg1"/>
                </a:solidFill>
                <a:latin typeface="Arial Rounded MT Bold"/>
              </a:rPr>
              <a:t>achwynnydd</a:t>
            </a:r>
            <a:r>
              <a:rPr lang="cy-GB">
                <a:solidFill>
                  <a:schemeClr val="bg1"/>
                </a:solidFill>
                <a:latin typeface="Arial Rounded MT Bold"/>
              </a:rPr>
              <a:t> </a:t>
            </a:r>
          </a:p>
          <a:p>
            <a:pPr marL="342900" indent="-342900" algn="l">
              <a:buFont typeface="Arial" panose="020B0604020202020204" pitchFamily="34" charset="0"/>
              <a:buChar char="•"/>
              <a:defRPr b="0" i="0"/>
            </a:pPr>
            <a:r>
              <a:rPr lang="cy-GB">
                <a:solidFill>
                  <a:schemeClr val="bg1"/>
                </a:solidFill>
                <a:latin typeface="Arial Rounded MT Bold"/>
              </a:rPr>
              <a:t>Gofyn cwestiynau a herio, lle bo'n briodol </a:t>
            </a:r>
          </a:p>
          <a:p>
            <a:pPr marL="342900" indent="-342900" algn="l">
              <a:buFont typeface="Arial" panose="020B0604020202020204" pitchFamily="34" charset="0"/>
              <a:buChar char="•"/>
              <a:defRPr b="0" i="0"/>
            </a:pPr>
            <a:r>
              <a:rPr lang="cy-GB">
                <a:solidFill>
                  <a:schemeClr val="bg1"/>
                </a:solidFill>
                <a:latin typeface="Arial Rounded MT Bold"/>
              </a:rPr>
              <a:t>Anelu at gwblhau mewn 20 niwrnod </a:t>
            </a:r>
          </a:p>
          <a:p>
            <a:pPr marL="342900" indent="-342900" algn="l">
              <a:buFont typeface="Arial" panose="020B0604020202020204" pitchFamily="34" charset="0"/>
              <a:buChar char="•"/>
              <a:defRPr b="0" i="0"/>
            </a:pPr>
            <a:r>
              <a:rPr lang="cy-GB">
                <a:solidFill>
                  <a:schemeClr val="bg1"/>
                </a:solidFill>
                <a:latin typeface="Arial Rounded MT Bold"/>
              </a:rPr>
              <a:t>Pan nid yw'n bosib, cysylltu â'r </a:t>
            </a:r>
            <a:r>
              <a:rPr lang="cy-GB" err="1">
                <a:solidFill>
                  <a:schemeClr val="bg1"/>
                </a:solidFill>
                <a:latin typeface="Arial Rounded MT Bold"/>
              </a:rPr>
              <a:t>achwynnydd</a:t>
            </a:r>
            <a:r>
              <a:rPr lang="cy-GB">
                <a:solidFill>
                  <a:schemeClr val="bg1"/>
                </a:solidFill>
                <a:latin typeface="Arial Rounded MT Bold"/>
              </a:rPr>
              <a:t>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en-GB" sz="3200">
                <a:solidFill>
                  <a:srgbClr val="193055"/>
                </a:solidFill>
                <a:latin typeface="Arial Rounded MT Bold" panose="020F0704030504030204" pitchFamily="34" charset="77"/>
              </a:rPr>
              <a:t>Role of the Stage 2 Investigating Officer</a:t>
            </a:r>
            <a:endParaRPr lang="1106" sz="3200">
              <a:solidFill>
                <a:srgbClr val="193055"/>
              </a:solidFill>
              <a:latin typeface="Arial Rounded MT Bold" panose="020F0704030504030204" pitchFamily="34" charset="77"/>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73664" y="1547944"/>
            <a:ext cx="5608595" cy="24805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defRPr b="0" i="0"/>
            </a:pPr>
            <a:r>
              <a:rPr lang="en-GB">
                <a:solidFill>
                  <a:srgbClr val="2A3858"/>
                </a:solidFill>
                <a:latin typeface="Arial Rounded MT Bold" panose="020F0704030504030204" pitchFamily="34" charset="77"/>
              </a:rPr>
              <a:t>Be independent and impartial</a:t>
            </a:r>
          </a:p>
          <a:p>
            <a:pPr marL="342900" indent="-342900" algn="l">
              <a:buFont typeface="Arial" panose="020B0604020202020204" pitchFamily="34" charset="0"/>
              <a:buChar char="•"/>
              <a:defRPr b="0" i="0"/>
            </a:pPr>
            <a:r>
              <a:rPr lang="en-GB">
                <a:solidFill>
                  <a:srgbClr val="2A3858"/>
                </a:solidFill>
                <a:latin typeface="Arial Rounded MT Bold" panose="020F0704030504030204" pitchFamily="34" charset="77"/>
              </a:rPr>
              <a:t>Look at the problem from the complainant’s point of view</a:t>
            </a:r>
          </a:p>
          <a:p>
            <a:pPr marL="342900" indent="-342900" algn="l">
              <a:buFont typeface="Arial" panose="020B0604020202020204" pitchFamily="34" charset="0"/>
              <a:buChar char="•"/>
              <a:defRPr b="0" i="0"/>
            </a:pPr>
            <a:r>
              <a:rPr lang="en-GB">
                <a:solidFill>
                  <a:srgbClr val="2A3858"/>
                </a:solidFill>
                <a:latin typeface="Arial Rounded MT Bold" panose="020F0704030504030204" pitchFamily="34" charset="77"/>
              </a:rPr>
              <a:t>Ask questions and challenge if necessary</a:t>
            </a:r>
          </a:p>
          <a:p>
            <a:pPr marL="342900" indent="-342900" algn="l">
              <a:buFont typeface="Arial" panose="020B0604020202020204" pitchFamily="34" charset="0"/>
              <a:buChar char="•"/>
              <a:defRPr b="0" i="0"/>
            </a:pPr>
            <a:r>
              <a:rPr lang="en-GB">
                <a:solidFill>
                  <a:srgbClr val="2A3858"/>
                </a:solidFill>
                <a:latin typeface="Arial Rounded MT Bold" panose="020F0704030504030204" pitchFamily="34" charset="77"/>
              </a:rPr>
              <a:t>Aim to complete in 20 days</a:t>
            </a:r>
          </a:p>
          <a:p>
            <a:pPr marL="342900" indent="-342900" algn="l">
              <a:buFont typeface="Arial" panose="020B0604020202020204" pitchFamily="34" charset="0"/>
              <a:buChar char="•"/>
              <a:defRPr b="0" i="0"/>
            </a:pPr>
            <a:r>
              <a:rPr lang="en-GB">
                <a:solidFill>
                  <a:srgbClr val="2A3858"/>
                </a:solidFill>
                <a:latin typeface="Arial Rounded MT Bold" panose="020F0704030504030204" pitchFamily="34" charset="77"/>
              </a:rPr>
              <a:t>When that is not possible, contact the complainant</a:t>
            </a:r>
            <a:endParaRPr lang="1106">
              <a:solidFill>
                <a:srgbClr val="2A3858"/>
              </a:solidFill>
              <a:latin typeface="Arial Rounded MT Bold" panose="020F0704030504030204" pitchFamily="34" charset="77"/>
            </a:endParaRPr>
          </a:p>
        </p:txBody>
      </p:sp>
    </p:spTree>
    <p:extLst>
      <p:ext uri="{BB962C8B-B14F-4D97-AF65-F5344CB8AC3E}">
        <p14:creationId xmlns:p14="http://schemas.microsoft.com/office/powerpoint/2010/main" val="17124789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800">
                <a:solidFill>
                  <a:srgbClr val="193055"/>
                </a:solidFill>
                <a:latin typeface="Arial Rounded MT Bold"/>
              </a:rPr>
              <a:t>Cynnal ymchwiliad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463565" y="1629393"/>
            <a:ext cx="5608595" cy="3841509"/>
          </a:xfrm>
        </p:spPr>
        <p:txBody>
          <a:bodyPr vert="horz" lIns="91440" tIns="45720" rIns="91440" bIns="45720" rtlCol="0" anchor="t">
            <a:normAutofit/>
          </a:bodyPr>
          <a:lstStyle/>
          <a:p>
            <a:pPr algn="l">
              <a:defRPr b="0" i="0"/>
            </a:pPr>
            <a:r>
              <a:rPr lang="cy-GB">
                <a:solidFill>
                  <a:schemeClr val="bg1"/>
                </a:solidFill>
                <a:latin typeface="Arial Rounded MT Bold"/>
              </a:rPr>
              <a:t>Cam 1</a:t>
            </a:r>
          </a:p>
          <a:p>
            <a:pPr marL="342900" indent="-342900" algn="l">
              <a:buChar char="•"/>
              <a:defRPr b="0" i="0"/>
            </a:pPr>
            <a:r>
              <a:rPr lang="cy-GB">
                <a:solidFill>
                  <a:schemeClr val="bg1"/>
                </a:solidFill>
                <a:latin typeface="Arial Rounded MT Bold"/>
              </a:rPr>
              <a:t>Cadarnhau'r gwyn </a:t>
            </a:r>
            <a:endParaRPr lang="cy-GB">
              <a:solidFill>
                <a:schemeClr val="bg1"/>
              </a:solidFill>
              <a:latin typeface="Arial Rounded MT Bold" panose="020F0704030504030204" pitchFamily="34" charset="77"/>
            </a:endParaRPr>
          </a:p>
          <a:p>
            <a:pPr marL="342900" indent="-342900" algn="l">
              <a:buChar char="•"/>
              <a:defRPr b="0" i="0"/>
            </a:pPr>
            <a:r>
              <a:rPr lang="cy-GB">
                <a:solidFill>
                  <a:schemeClr val="bg1"/>
                </a:solidFill>
                <a:latin typeface="Arial Rounded MT Bold"/>
              </a:rPr>
              <a:t>Cadarnhau'r canlyniad(</a:t>
            </a:r>
            <a:r>
              <a:rPr lang="cy-GB" err="1">
                <a:solidFill>
                  <a:schemeClr val="bg1"/>
                </a:solidFill>
                <a:latin typeface="Arial Rounded MT Bold"/>
              </a:rPr>
              <a:t>au</a:t>
            </a:r>
            <a:r>
              <a:rPr lang="cy-GB">
                <a:solidFill>
                  <a:schemeClr val="bg1"/>
                </a:solidFill>
                <a:latin typeface="Arial Rounded MT Bold"/>
              </a:rPr>
              <a:t>) a ddymunir </a:t>
            </a:r>
          </a:p>
          <a:p>
            <a:pPr marL="342900" indent="-342900" algn="l">
              <a:buChar char="•"/>
              <a:defRPr b="0" i="0"/>
            </a:pPr>
            <a:endParaRPr lang="cy-GB">
              <a:solidFill>
                <a:schemeClr val="bg1"/>
              </a:solidFill>
              <a:latin typeface="Arial Rounded MT Bold"/>
            </a:endParaRPr>
          </a:p>
          <a:p>
            <a:pPr algn="l">
              <a:defRPr b="0" i="0"/>
            </a:pPr>
            <a:r>
              <a:rPr lang="cy-GB">
                <a:solidFill>
                  <a:schemeClr val="bg1"/>
                </a:solidFill>
                <a:latin typeface="Arial Rounded MT Bold"/>
              </a:rPr>
              <a:t>Cam 2 </a:t>
            </a:r>
          </a:p>
          <a:p>
            <a:pPr marL="342900" indent="-342900" algn="l">
              <a:buChar char="•"/>
              <a:defRPr b="0" i="0"/>
            </a:pPr>
            <a:r>
              <a:rPr lang="cy-GB">
                <a:solidFill>
                  <a:schemeClr val="bg1"/>
                </a:solidFill>
                <a:latin typeface="Arial Rounded MT Bold"/>
              </a:rPr>
              <a:t>Cyfweld â'r unigolion priodol i ganfod y ffeithiau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en-GB" sz="2800">
                <a:solidFill>
                  <a:srgbClr val="193055"/>
                </a:solidFill>
                <a:latin typeface="Arial Rounded MT Bold" panose="020F0704030504030204" pitchFamily="34" charset="77"/>
              </a:rPr>
              <a:t>Conducting an investigation</a:t>
            </a:r>
            <a:endParaRPr lang="1106" sz="2800">
              <a:solidFill>
                <a:srgbClr val="193055"/>
              </a:solidFill>
              <a:latin typeface="Arial Rounded MT Bold" panose="020F0704030504030204" pitchFamily="34" charset="77"/>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73664" y="1547944"/>
            <a:ext cx="5608595" cy="3435394"/>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b="0" i="0"/>
            </a:pPr>
            <a:r>
              <a:rPr lang="en-GB" sz="2600">
                <a:solidFill>
                  <a:srgbClr val="2A3858"/>
                </a:solidFill>
                <a:latin typeface="Arial Rounded MT Bold" panose="020F0704030504030204" pitchFamily="34" charset="77"/>
              </a:rPr>
              <a:t>Step 1</a:t>
            </a:r>
          </a:p>
          <a:p>
            <a:pPr marL="342900" indent="-342900" algn="l">
              <a:buFont typeface="Arial" panose="020B0604020202020204" pitchFamily="34" charset="0"/>
              <a:buChar char="•"/>
              <a:defRPr b="0" i="0"/>
            </a:pPr>
            <a:r>
              <a:rPr lang="en-GB" sz="2600">
                <a:solidFill>
                  <a:srgbClr val="2A3858"/>
                </a:solidFill>
                <a:latin typeface="Arial Rounded MT Bold" panose="020F0704030504030204" pitchFamily="34" charset="77"/>
              </a:rPr>
              <a:t>Confirmation of complaint</a:t>
            </a:r>
          </a:p>
          <a:p>
            <a:pPr algn="l">
              <a:defRPr b="0" i="0"/>
            </a:pPr>
            <a:endParaRPr lang="en-GB" sz="2600">
              <a:solidFill>
                <a:srgbClr val="2A3858"/>
              </a:solidFill>
              <a:latin typeface="Arial Rounded MT Bold" panose="020F0704030504030204" pitchFamily="34" charset="77"/>
            </a:endParaRPr>
          </a:p>
          <a:p>
            <a:pPr marL="342900" indent="-342900" algn="l">
              <a:buFont typeface="Arial" panose="020B0604020202020204" pitchFamily="34" charset="0"/>
              <a:buChar char="•"/>
              <a:defRPr b="0" i="0"/>
            </a:pPr>
            <a:r>
              <a:rPr lang="en-GB" sz="2600">
                <a:solidFill>
                  <a:srgbClr val="2A3858"/>
                </a:solidFill>
                <a:latin typeface="Arial Rounded MT Bold" panose="020F0704030504030204" pitchFamily="34" charset="77"/>
              </a:rPr>
              <a:t>Confirmation of outcome(s) sought</a:t>
            </a:r>
          </a:p>
          <a:p>
            <a:pPr algn="l">
              <a:defRPr b="0" i="0"/>
            </a:pPr>
            <a:endParaRPr lang="en-GB" sz="2600">
              <a:solidFill>
                <a:srgbClr val="2A3858"/>
              </a:solidFill>
              <a:latin typeface="Arial Rounded MT Bold" panose="020F0704030504030204" pitchFamily="34" charset="77"/>
            </a:endParaRPr>
          </a:p>
          <a:p>
            <a:pPr algn="l">
              <a:defRPr b="0" i="0"/>
            </a:pPr>
            <a:endParaRPr lang="en-GB" sz="2600">
              <a:solidFill>
                <a:srgbClr val="2A3858"/>
              </a:solidFill>
              <a:latin typeface="Arial Rounded MT Bold" panose="020F0704030504030204" pitchFamily="34" charset="77"/>
            </a:endParaRPr>
          </a:p>
          <a:p>
            <a:pPr algn="l">
              <a:defRPr b="0" i="0"/>
            </a:pPr>
            <a:r>
              <a:rPr lang="en-GB" sz="2600">
                <a:solidFill>
                  <a:srgbClr val="2A3858"/>
                </a:solidFill>
                <a:latin typeface="Arial Rounded MT Bold" panose="020F0704030504030204" pitchFamily="34" charset="77"/>
              </a:rPr>
              <a:t>Step 2</a:t>
            </a:r>
          </a:p>
          <a:p>
            <a:pPr marL="342900" indent="-342900" algn="l">
              <a:buFont typeface="Arial" panose="020B0604020202020204" pitchFamily="34" charset="0"/>
              <a:buChar char="•"/>
              <a:defRPr b="0" i="0"/>
            </a:pPr>
            <a:r>
              <a:rPr lang="en-GB" sz="2600">
                <a:solidFill>
                  <a:srgbClr val="2A3858"/>
                </a:solidFill>
                <a:latin typeface="Arial Rounded MT Bold" panose="020F0704030504030204" pitchFamily="34" charset="77"/>
              </a:rPr>
              <a:t>Interview relevant individuals to find out the facts</a:t>
            </a:r>
          </a:p>
          <a:p>
            <a:pPr marL="342900" indent="-342900" algn="l">
              <a:buFont typeface="Arial" panose="020B0604020202020204" pitchFamily="34" charset="0"/>
              <a:buChar char="•"/>
              <a:defRPr b="0" i="0"/>
            </a:pPr>
            <a:endParaRPr lang="en-GB">
              <a:solidFill>
                <a:srgbClr val="2A3858"/>
              </a:solidFill>
              <a:latin typeface="Arial Rounded MT Bold" panose="020F0704030504030204" pitchFamily="34" charset="77"/>
            </a:endParaRPr>
          </a:p>
          <a:p>
            <a:pPr marL="342900" indent="-342900" algn="l">
              <a:buFont typeface="Arial" panose="020B0604020202020204" pitchFamily="34" charset="0"/>
              <a:buChar char="•"/>
              <a:defRPr b="0" i="0"/>
            </a:pPr>
            <a:endParaRPr lang="en-GB">
              <a:solidFill>
                <a:srgbClr val="2A3858"/>
              </a:solidFill>
              <a:latin typeface="Arial Rounded MT Bold" panose="020F0704030504030204" pitchFamily="34" charset="77"/>
            </a:endParaRPr>
          </a:p>
          <a:p>
            <a:pPr marL="342900" indent="-342900" algn="l">
              <a:buFont typeface="Arial" panose="020B0604020202020204" pitchFamily="34" charset="0"/>
              <a:buChar char="•"/>
              <a:defRPr b="0" i="0"/>
            </a:pPr>
            <a:endParaRPr lang="en-GB">
              <a:solidFill>
                <a:srgbClr val="2A3858"/>
              </a:solidFill>
              <a:latin typeface="Arial Rounded MT Bold" panose="020F0704030504030204" pitchFamily="34" charset="77"/>
            </a:endParaRPr>
          </a:p>
          <a:p>
            <a:pPr algn="l">
              <a:defRPr b="0" i="0"/>
            </a:pPr>
            <a:endParaRPr lang="en-GB">
              <a:solidFill>
                <a:srgbClr val="2A3858"/>
              </a:solidFill>
              <a:latin typeface="Arial Rounded MT Bold" panose="020F0704030504030204" pitchFamily="34" charset="77"/>
            </a:endParaRPr>
          </a:p>
        </p:txBody>
      </p:sp>
    </p:spTree>
    <p:extLst>
      <p:ext uri="{BB962C8B-B14F-4D97-AF65-F5344CB8AC3E}">
        <p14:creationId xmlns:p14="http://schemas.microsoft.com/office/powerpoint/2010/main" val="37746763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800">
                <a:solidFill>
                  <a:srgbClr val="193055"/>
                </a:solidFill>
                <a:latin typeface="Arial Rounded MT Bold"/>
              </a:rPr>
              <a:t>Cynnal Ymchwiliad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128719" y="1479745"/>
            <a:ext cx="5608595" cy="3567801"/>
          </a:xfrm>
        </p:spPr>
        <p:txBody>
          <a:bodyPr vert="horz" lIns="91440" tIns="45720" rIns="91440" bIns="45720" rtlCol="0" anchor="t">
            <a:normAutofit/>
          </a:bodyPr>
          <a:lstStyle/>
          <a:p>
            <a:pPr algn="l">
              <a:defRPr b="0" i="0"/>
            </a:pPr>
            <a:r>
              <a:rPr lang="cy-GB">
                <a:solidFill>
                  <a:schemeClr val="bg1"/>
                </a:solidFill>
                <a:latin typeface="Arial Rounded MT Bold"/>
              </a:rPr>
              <a:t>Cam 3 </a:t>
            </a:r>
          </a:p>
          <a:p>
            <a:pPr marL="342900" indent="-342900" algn="l">
              <a:buChar char="•"/>
              <a:defRPr b="0" i="0"/>
            </a:pPr>
            <a:r>
              <a:rPr lang="cy-GB">
                <a:solidFill>
                  <a:schemeClr val="bg1"/>
                </a:solidFill>
                <a:latin typeface="Arial Rounded MT Bold"/>
              </a:rPr>
              <a:t>Adolygu'r dystiolaeth briodol </a:t>
            </a:r>
          </a:p>
          <a:p>
            <a:pPr algn="l">
              <a:defRPr b="0" i="0"/>
            </a:pPr>
            <a:endParaRPr lang="cy-GB">
              <a:solidFill>
                <a:schemeClr val="bg1"/>
              </a:solidFill>
              <a:latin typeface="Arial Rounded MT Bold"/>
            </a:endParaRPr>
          </a:p>
          <a:p>
            <a:pPr algn="l">
              <a:defRPr b="0" i="0"/>
            </a:pPr>
            <a:endParaRPr lang="cy-GB">
              <a:solidFill>
                <a:schemeClr val="bg1"/>
              </a:solidFill>
              <a:latin typeface="Arial Rounded MT Bold"/>
            </a:endParaRPr>
          </a:p>
          <a:p>
            <a:pPr algn="l">
              <a:defRPr b="0" i="0"/>
            </a:pPr>
            <a:r>
              <a:rPr lang="cy-GB">
                <a:solidFill>
                  <a:schemeClr val="bg1"/>
                </a:solidFill>
                <a:latin typeface="Arial Rounded MT Bold"/>
              </a:rPr>
              <a:t>Cam 4 </a:t>
            </a:r>
          </a:p>
          <a:p>
            <a:pPr marL="342900" indent="-342900" algn="l">
              <a:buChar char="•"/>
              <a:defRPr b="0" i="0"/>
            </a:pPr>
            <a:r>
              <a:rPr lang="cy-GB">
                <a:solidFill>
                  <a:schemeClr val="bg1"/>
                </a:solidFill>
                <a:latin typeface="Arial Rounded MT Bold"/>
              </a:rPr>
              <a:t>Cwblhau'r adroddiad </a:t>
            </a:r>
            <a:endParaRPr lang="1106">
              <a:solidFill>
                <a:schemeClr val="bg1"/>
              </a:solidFill>
              <a:latin typeface="Arial Rounded MT Bold"/>
            </a:endParaRP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b="0" i="0"/>
            </a:pPr>
            <a:r>
              <a:rPr lang="en-GB" sz="2800">
                <a:solidFill>
                  <a:srgbClr val="193055"/>
                </a:solidFill>
                <a:latin typeface="Arial Rounded MT Bold" panose="020F0704030504030204" pitchFamily="34" charset="77"/>
              </a:rPr>
              <a:t>Conducting an investigation</a:t>
            </a:r>
            <a:endParaRPr lang="1106" sz="2800">
              <a:solidFill>
                <a:srgbClr val="193055"/>
              </a:solidFill>
              <a:latin typeface="Arial Rounded MT Bold" panose="020F0704030504030204" pitchFamily="34" charset="77"/>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454686" y="1353016"/>
            <a:ext cx="5608595" cy="38212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b="0" i="0"/>
            </a:pPr>
            <a:r>
              <a:rPr lang="en-GB">
                <a:solidFill>
                  <a:srgbClr val="2A3858"/>
                </a:solidFill>
                <a:latin typeface="Arial Rounded MT Bold" panose="020F0704030504030204" pitchFamily="34" charset="77"/>
              </a:rPr>
              <a:t>Step 3</a:t>
            </a:r>
            <a:endParaRPr lang="1106">
              <a:solidFill>
                <a:srgbClr val="2A3858"/>
              </a:solidFill>
              <a:latin typeface="Arial Rounded MT Bold" panose="020F0704030504030204" pitchFamily="34" charset="77"/>
            </a:endParaRPr>
          </a:p>
          <a:p>
            <a:pPr marL="342900" indent="-342900" algn="l">
              <a:buFont typeface="Arial" panose="020B0604020202020204" pitchFamily="34" charset="0"/>
              <a:buChar char="•"/>
              <a:defRPr b="0" i="0"/>
            </a:pPr>
            <a:r>
              <a:rPr lang="en-GB">
                <a:solidFill>
                  <a:srgbClr val="2A3858"/>
                </a:solidFill>
                <a:latin typeface="Arial Rounded MT Bold" panose="020F0704030504030204" pitchFamily="34" charset="77"/>
              </a:rPr>
              <a:t>Review any relevant evidence</a:t>
            </a:r>
            <a:endParaRPr lang="1106">
              <a:solidFill>
                <a:srgbClr val="2A3858"/>
              </a:solidFill>
              <a:latin typeface="Arial Rounded MT Bold" panose="020F0704030504030204" pitchFamily="34" charset="77"/>
            </a:endParaRPr>
          </a:p>
          <a:p>
            <a:pPr algn="l">
              <a:defRPr b="0" i="0"/>
            </a:pPr>
            <a:endParaRPr lang="en-GB">
              <a:solidFill>
                <a:srgbClr val="2A3858"/>
              </a:solidFill>
              <a:latin typeface="Arial Rounded MT Bold" panose="020F0704030504030204" pitchFamily="34" charset="77"/>
            </a:endParaRPr>
          </a:p>
          <a:p>
            <a:pPr algn="l">
              <a:defRPr b="0" i="0"/>
            </a:pPr>
            <a:endParaRPr lang="en-GB">
              <a:solidFill>
                <a:srgbClr val="2A3858"/>
              </a:solidFill>
              <a:latin typeface="Arial Rounded MT Bold" panose="020F0704030504030204" pitchFamily="34" charset="77"/>
            </a:endParaRPr>
          </a:p>
          <a:p>
            <a:pPr algn="l">
              <a:defRPr b="0" i="0"/>
            </a:pPr>
            <a:r>
              <a:rPr lang="en-GB">
                <a:solidFill>
                  <a:srgbClr val="2A3858"/>
                </a:solidFill>
                <a:latin typeface="Arial Rounded MT Bold" panose="020F0704030504030204" pitchFamily="34" charset="77"/>
              </a:rPr>
              <a:t>Step 4</a:t>
            </a:r>
          </a:p>
          <a:p>
            <a:pPr marL="342900" indent="-342900" algn="l">
              <a:buFont typeface="Arial" panose="020B0604020202020204" pitchFamily="34" charset="0"/>
              <a:buChar char="•"/>
              <a:defRPr b="0" i="0"/>
            </a:pPr>
            <a:r>
              <a:rPr lang="en-GB">
                <a:solidFill>
                  <a:srgbClr val="2A3858"/>
                </a:solidFill>
                <a:latin typeface="Arial Rounded MT Bold" panose="020F0704030504030204" pitchFamily="34" charset="77"/>
              </a:rPr>
              <a:t>Complete report</a:t>
            </a:r>
            <a:endParaRPr lang="1106">
              <a:solidFill>
                <a:srgbClr val="2A3858"/>
              </a:solidFill>
              <a:latin typeface="Arial Rounded MT Bold" panose="020F0704030504030204" pitchFamily="34" charset="77"/>
            </a:endParaRPr>
          </a:p>
        </p:txBody>
      </p:sp>
    </p:spTree>
    <p:extLst>
      <p:ext uri="{BB962C8B-B14F-4D97-AF65-F5344CB8AC3E}">
        <p14:creationId xmlns:p14="http://schemas.microsoft.com/office/powerpoint/2010/main" val="24234693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36518C-B61E-644A-B41A-34E3494B6405}"/>
              </a:ext>
            </a:extLst>
          </p:cNvPr>
          <p:cNvSpPr/>
          <p:nvPr/>
        </p:nvSpPr>
        <p:spPr>
          <a:xfrm>
            <a:off x="0" y="1"/>
            <a:ext cx="12193714" cy="1155032"/>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6" name="Rectangle 5">
            <a:extLst>
              <a:ext uri="{FF2B5EF4-FFF2-40B4-BE49-F238E27FC236}">
                <a16:creationId xmlns:a16="http://schemas.microsoft.com/office/drawing/2014/main" id="{18E889E5-B23F-1B44-8E90-A0D2AB56965F}"/>
              </a:ext>
            </a:extLst>
          </p:cNvPr>
          <p:cNvSpPr/>
          <p:nvPr/>
        </p:nvSpPr>
        <p:spPr>
          <a:xfrm>
            <a:off x="-27271" y="1155033"/>
            <a:ext cx="6099431" cy="5746830"/>
          </a:xfrm>
          <a:prstGeom prst="rect">
            <a:avLst/>
          </a:prstGeom>
          <a:solidFill>
            <a:srgbClr val="273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2" name="Title 1">
            <a:extLst>
              <a:ext uri="{FF2B5EF4-FFF2-40B4-BE49-F238E27FC236}">
                <a16:creationId xmlns:a16="http://schemas.microsoft.com/office/drawing/2014/main" id="{A666C29B-EF06-4449-8729-F781A0FF8877}"/>
              </a:ext>
            </a:extLst>
          </p:cNvPr>
          <p:cNvSpPr>
            <a:spLocks noGrp="1"/>
          </p:cNvSpPr>
          <p:nvPr>
            <p:ph type="ctrTitle"/>
          </p:nvPr>
        </p:nvSpPr>
        <p:spPr>
          <a:xfrm>
            <a:off x="355259" y="128183"/>
            <a:ext cx="5716901" cy="852853"/>
          </a:xfrm>
        </p:spPr>
        <p:txBody>
          <a:bodyPr>
            <a:noAutofit/>
          </a:bodyPr>
          <a:lstStyle/>
          <a:p>
            <a:pPr algn="l">
              <a:defRPr b="0" i="0"/>
            </a:pPr>
            <a:r>
              <a:rPr lang="cy-GB" sz="2400">
                <a:solidFill>
                  <a:srgbClr val="193055"/>
                </a:solidFill>
                <a:latin typeface="Arial Rounded MT Bold"/>
              </a:rPr>
              <a:t>Adroddiad Ymchwiliad </a:t>
            </a:r>
            <a:endParaRPr lang="cy-GB" sz="2400">
              <a:solidFill>
                <a:srgbClr val="193055"/>
              </a:solidFill>
              <a:latin typeface="Arial Rounded MT Bold" panose="020F0704030504030204" pitchFamily="34" charset="77"/>
            </a:endParaRPr>
          </a:p>
        </p:txBody>
      </p:sp>
      <p:sp>
        <p:nvSpPr>
          <p:cNvPr id="3" name="Subtitle 2">
            <a:extLst>
              <a:ext uri="{FF2B5EF4-FFF2-40B4-BE49-F238E27FC236}">
                <a16:creationId xmlns:a16="http://schemas.microsoft.com/office/drawing/2014/main" id="{21720B13-7E9E-4A70-9090-093C921C366E}"/>
              </a:ext>
            </a:extLst>
          </p:cNvPr>
          <p:cNvSpPr>
            <a:spLocks noGrp="1"/>
          </p:cNvSpPr>
          <p:nvPr>
            <p:ph type="subTitle" idx="1"/>
          </p:nvPr>
        </p:nvSpPr>
        <p:spPr>
          <a:xfrm>
            <a:off x="218146" y="2288294"/>
            <a:ext cx="5608595" cy="2502274"/>
          </a:xfrm>
        </p:spPr>
        <p:txBody>
          <a:bodyPr vert="horz" lIns="91440" tIns="45720" rIns="91440" bIns="45720" rtlCol="0" anchor="t">
            <a:normAutofit fontScale="92500" lnSpcReduction="10000"/>
          </a:bodyPr>
          <a:lstStyle/>
          <a:p>
            <a:pPr marL="342900" indent="-342900" algn="l">
              <a:buFont typeface="Arial" panose="020B0604020202020204" pitchFamily="34" charset="0"/>
              <a:buChar char="•"/>
              <a:defRPr b="0" i="0"/>
            </a:pPr>
            <a:r>
              <a:rPr lang="cy-GB">
                <a:solidFill>
                  <a:schemeClr val="bg1"/>
                </a:solidFill>
                <a:latin typeface="Arial Rounded MT Bold"/>
              </a:rPr>
              <a:t>Yn seiliedig ar dystiolaeth, gyda chyfraniad gan bawb sydd ynghlwm </a:t>
            </a:r>
          </a:p>
          <a:p>
            <a:pPr marL="342900" indent="-342900" algn="l">
              <a:buFont typeface="Arial" panose="020B0604020202020204" pitchFamily="34" charset="0"/>
              <a:buChar char="•"/>
              <a:defRPr b="0" i="0"/>
            </a:pPr>
            <a:r>
              <a:rPr lang="cy-GB">
                <a:solidFill>
                  <a:schemeClr val="bg1"/>
                </a:solidFill>
                <a:latin typeface="Arial Rounded MT Bold"/>
              </a:rPr>
              <a:t>Mor glir a phosib am y ffeithiau </a:t>
            </a:r>
            <a:endParaRPr lang="cy-GB">
              <a:solidFill>
                <a:schemeClr val="bg1"/>
              </a:solidFill>
              <a:latin typeface="Arial Rounded MT Bold" panose="020F0704030504030204" pitchFamily="34" charset="77"/>
            </a:endParaRPr>
          </a:p>
          <a:p>
            <a:pPr marL="342900" indent="-342900" algn="l">
              <a:buFont typeface="Arial" panose="020B0604020202020204" pitchFamily="34" charset="0"/>
              <a:buChar char="•"/>
              <a:defRPr b="0" i="0"/>
            </a:pPr>
            <a:r>
              <a:rPr lang="cy-GB">
                <a:solidFill>
                  <a:schemeClr val="bg1"/>
                </a:solidFill>
                <a:latin typeface="Arial Rounded MT Bold"/>
              </a:rPr>
              <a:t>Cynnwys eich barn fel SY </a:t>
            </a:r>
          </a:p>
          <a:p>
            <a:pPr marL="342900" indent="-342900" algn="l">
              <a:buFont typeface="Arial" panose="020B0604020202020204" pitchFamily="34" charset="0"/>
              <a:buChar char="•"/>
              <a:defRPr b="0" i="0"/>
            </a:pPr>
            <a:r>
              <a:rPr lang="cy-GB">
                <a:solidFill>
                  <a:schemeClr val="bg1"/>
                </a:solidFill>
                <a:latin typeface="Arial Rounded MT Bold"/>
              </a:rPr>
              <a:t>Yn gryno a dealladwy </a:t>
            </a:r>
          </a:p>
          <a:p>
            <a:pPr marL="342900" indent="-342900" algn="l">
              <a:buFont typeface="Arial" panose="020B0604020202020204" pitchFamily="34" charset="0"/>
              <a:buChar char="•"/>
              <a:defRPr b="0" i="0"/>
            </a:pPr>
            <a:r>
              <a:rPr lang="cy-GB">
                <a:solidFill>
                  <a:schemeClr val="bg1"/>
                </a:solidFill>
                <a:latin typeface="Arial Rounded MT Bold"/>
              </a:rPr>
              <a:t>Yn glir - ffeithiau a barn </a:t>
            </a:r>
          </a:p>
        </p:txBody>
      </p:sp>
      <p:sp>
        <p:nvSpPr>
          <p:cNvPr id="5" name="Title 1">
            <a:extLst>
              <a:ext uri="{FF2B5EF4-FFF2-40B4-BE49-F238E27FC236}">
                <a16:creationId xmlns:a16="http://schemas.microsoft.com/office/drawing/2014/main" id="{AE9E8BC1-A3B9-884D-8C31-03C234462ADB}"/>
              </a:ext>
            </a:extLst>
          </p:cNvPr>
          <p:cNvSpPr txBox="1">
            <a:spLocks/>
          </p:cNvSpPr>
          <p:nvPr/>
        </p:nvSpPr>
        <p:spPr>
          <a:xfrm>
            <a:off x="6454686" y="71934"/>
            <a:ext cx="5382055" cy="8692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b="0" i="0"/>
            </a:pPr>
            <a:r>
              <a:rPr kumimoji="0" lang="en-GB" sz="3200" b="0" i="0" u="none" strike="noStrike" kern="1200" cap="none" spc="0" normalizeH="0" baseline="0" noProof="0">
                <a:ln>
                  <a:noFill/>
                </a:ln>
                <a:solidFill>
                  <a:srgbClr val="193055"/>
                </a:solidFill>
                <a:effectLst/>
                <a:uLnTx/>
                <a:uFillTx/>
                <a:latin typeface="Arial Rounded MT Bold" panose="020F0704030504030204" pitchFamily="34" charset="77"/>
                <a:cs typeface="Arial"/>
              </a:rPr>
              <a:t>Investigation Report</a:t>
            </a:r>
            <a:endParaRPr kumimoji="0" lang="1106" sz="3200" b="0" i="0" u="none" strike="noStrike" kern="1200" cap="none" spc="0" normalizeH="0" baseline="0" noProof="0">
              <a:ln>
                <a:noFill/>
              </a:ln>
              <a:solidFill>
                <a:srgbClr val="193055"/>
              </a:solidFill>
              <a:effectLst/>
              <a:uLnTx/>
              <a:uFillTx/>
              <a:latin typeface="Arial Rounded MT Bold" panose="020F0704030504030204" pitchFamily="34" charset="77"/>
              <a:cs typeface="Arial"/>
            </a:endParaRPr>
          </a:p>
        </p:txBody>
      </p:sp>
      <p:pic>
        <p:nvPicPr>
          <p:cNvPr id="17" name="Picture 16">
            <a:extLst>
              <a:ext uri="{FF2B5EF4-FFF2-40B4-BE49-F238E27FC236}">
                <a16:creationId xmlns:a16="http://schemas.microsoft.com/office/drawing/2014/main" id="{605C205B-A4B1-2A4D-8E23-27791BAC594C}"/>
              </a:ext>
            </a:extLst>
          </p:cNvPr>
          <p:cNvPicPr>
            <a:picLocks noChangeAspect="1"/>
          </p:cNvPicPr>
          <p:nvPr/>
        </p:nvPicPr>
        <p:blipFill>
          <a:blip r:embed="rId3"/>
          <a:stretch>
            <a:fillRect/>
          </a:stretch>
        </p:blipFill>
        <p:spPr>
          <a:xfrm>
            <a:off x="9311159" y="5197194"/>
            <a:ext cx="2527300" cy="1663700"/>
          </a:xfrm>
          <a:prstGeom prst="rect">
            <a:avLst/>
          </a:prstGeom>
        </p:spPr>
      </p:pic>
      <p:pic>
        <p:nvPicPr>
          <p:cNvPr id="18" name="Picture 17">
            <a:extLst>
              <a:ext uri="{FF2B5EF4-FFF2-40B4-BE49-F238E27FC236}">
                <a16:creationId xmlns:a16="http://schemas.microsoft.com/office/drawing/2014/main" id="{9B861E67-2B43-A142-AD6D-24FA7320BA5E}"/>
              </a:ext>
            </a:extLst>
          </p:cNvPr>
          <p:cNvPicPr>
            <a:picLocks noChangeAspect="1"/>
          </p:cNvPicPr>
          <p:nvPr/>
        </p:nvPicPr>
        <p:blipFill>
          <a:blip r:embed="rId4"/>
          <a:stretch>
            <a:fillRect/>
          </a:stretch>
        </p:blipFill>
        <p:spPr>
          <a:xfrm>
            <a:off x="9583759" y="5633030"/>
            <a:ext cx="2118167" cy="964038"/>
          </a:xfrm>
          <a:prstGeom prst="rect">
            <a:avLst/>
          </a:prstGeom>
        </p:spPr>
      </p:pic>
      <p:sp>
        <p:nvSpPr>
          <p:cNvPr id="10" name="Subtitle 2">
            <a:extLst>
              <a:ext uri="{FF2B5EF4-FFF2-40B4-BE49-F238E27FC236}">
                <a16:creationId xmlns:a16="http://schemas.microsoft.com/office/drawing/2014/main" id="{2CE0E5D0-32A9-DB49-ACED-5A279A3E7206}"/>
              </a:ext>
            </a:extLst>
          </p:cNvPr>
          <p:cNvSpPr txBox="1">
            <a:spLocks/>
          </p:cNvSpPr>
          <p:nvPr/>
        </p:nvSpPr>
        <p:spPr>
          <a:xfrm>
            <a:off x="6506861" y="2310064"/>
            <a:ext cx="5608595" cy="248050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a:solidFill>
                  <a:srgbClr val="2A3858"/>
                </a:solidFill>
                <a:latin typeface="Arial Rounded MT Bold" panose="020F0704030504030204" pitchFamily="34" charset="77"/>
                <a:cs typeface="Arial"/>
              </a:rPr>
              <a:t>Evidence based, with contribution from all parties involved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kumimoji="0" lang="en-GB" sz="2400" b="0" i="0" u="none" strike="noStrike" kern="1200" cap="none" spc="0" normalizeH="0" baseline="0" noProof="0">
                <a:ln>
                  <a:noFill/>
                </a:ln>
                <a:solidFill>
                  <a:srgbClr val="2A3858"/>
                </a:solidFill>
                <a:effectLst/>
                <a:uLnTx/>
                <a:uFillTx/>
                <a:latin typeface="Arial Rounded MT Bold" panose="020F0704030504030204" pitchFamily="34" charset="77"/>
                <a:cs typeface="Arial"/>
              </a:rPr>
              <a:t>As clear as possible about the facts</a:t>
            </a:r>
            <a:endParaRPr lang="en-GB">
              <a:solidFill>
                <a:srgbClr val="2A3858"/>
              </a:solidFill>
              <a:latin typeface="Arial Rounded MT Bold" panose="020F0704030504030204" pitchFamily="34" charset="77"/>
              <a:cs typeface="Aria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a:solidFill>
                  <a:srgbClr val="2A3858"/>
                </a:solidFill>
                <a:latin typeface="Arial Rounded MT Bold" panose="020F0704030504030204" pitchFamily="34" charset="77"/>
                <a:cs typeface="Arial"/>
              </a:rPr>
              <a:t>Include your view as IO</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a:solidFill>
                  <a:srgbClr val="2A3858"/>
                </a:solidFill>
                <a:latin typeface="Arial Rounded MT Bold" panose="020F0704030504030204" pitchFamily="34" charset="77"/>
                <a:cs typeface="Arial"/>
              </a:rPr>
              <a:t>Concise and easily understandable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0" i="0"/>
            </a:pPr>
            <a:r>
              <a:rPr lang="en-GB">
                <a:solidFill>
                  <a:srgbClr val="2A3858"/>
                </a:solidFill>
                <a:latin typeface="Arial Rounded MT Bold" panose="020F0704030504030204" pitchFamily="34" charset="77"/>
                <a:cs typeface="Arial"/>
              </a:rPr>
              <a:t>Clear – facts and opinion  </a:t>
            </a:r>
            <a:endParaRPr kumimoji="0" lang="en-GB" sz="2400" b="0" i="0" u="none" strike="noStrike" kern="1200" cap="none" spc="0" normalizeH="0" baseline="0" noProof="0">
              <a:ln>
                <a:noFill/>
              </a:ln>
              <a:solidFill>
                <a:srgbClr val="2A3858"/>
              </a:solidFill>
              <a:effectLst/>
              <a:uLnTx/>
              <a:uFillTx/>
              <a:latin typeface="Arial Rounded MT Bold" panose="020F0704030504030204" pitchFamily="34" charset="77"/>
              <a:cs typeface="Arial"/>
            </a:endParaRPr>
          </a:p>
        </p:txBody>
      </p:sp>
    </p:spTree>
    <p:extLst>
      <p:ext uri="{BB962C8B-B14F-4D97-AF65-F5344CB8AC3E}">
        <p14:creationId xmlns:p14="http://schemas.microsoft.com/office/powerpoint/2010/main" val="12837872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B7EABE77AF1449A59A3E4551F7B1F6" ma:contentTypeVersion="14" ma:contentTypeDescription="Create a new document." ma:contentTypeScope="" ma:versionID="879dd4b722a33fb510727830d6b703d5">
  <xsd:schema xmlns:xsd="http://www.w3.org/2001/XMLSchema" xmlns:xs="http://www.w3.org/2001/XMLSchema" xmlns:p="http://schemas.microsoft.com/office/2006/metadata/properties" xmlns:ns2="34d21558-f103-4568-83a2-a70df561e518" xmlns:ns3="5f42de01-d265-41a8-b667-f506ee51a47f" xmlns:ns4="2fc2a8c7-3b3f-4409-bc78-aa40538e7eb1" targetNamespace="http://schemas.microsoft.com/office/2006/metadata/properties" ma:root="true" ma:fieldsID="ae8a0909bb65ea6dd170f8a455cd5760" ns2:_="" ns3:_="" ns4:_="">
    <xsd:import namespace="34d21558-f103-4568-83a2-a70df561e518"/>
    <xsd:import namespace="5f42de01-d265-41a8-b667-f506ee51a47f"/>
    <xsd:import namespace="2fc2a8c7-3b3f-4409-bc78-aa40538e7eb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21558-f103-4568-83a2-a70df561e5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42de01-d265-41a8-b667-f506ee51a4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b820720-3cae-4e0f-87a0-a0b1591a738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c2a8c7-3b3f-4409-bc78-aa40538e7eb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511f2b2-381f-4488-a210-c0c222134b7b}" ma:internalName="TaxCatchAll" ma:showField="CatchAllData" ma:web="34d21558-f103-4568-83a2-a70df561e5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42de01-d265-41a8-b667-f506ee51a47f">
      <Terms xmlns="http://schemas.microsoft.com/office/infopath/2007/PartnerControls"/>
    </lcf76f155ced4ddcb4097134ff3c332f>
    <TaxCatchAll xmlns="2fc2a8c7-3b3f-4409-bc78-aa40538e7eb1" xsi:nil="true"/>
  </documentManagement>
</p:properties>
</file>

<file path=customXml/itemProps1.xml><?xml version="1.0" encoding="utf-8"?>
<ds:datastoreItem xmlns:ds="http://schemas.openxmlformats.org/officeDocument/2006/customXml" ds:itemID="{95BDA06A-73D3-400D-AE8F-330117C28200}">
  <ds:schemaRefs>
    <ds:schemaRef ds:uri="2fc2a8c7-3b3f-4409-bc78-aa40538e7eb1"/>
    <ds:schemaRef ds:uri="34d21558-f103-4568-83a2-a70df561e518"/>
    <ds:schemaRef ds:uri="5f42de01-d265-41a8-b667-f506ee51a4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6900FF-C671-4601-972C-4D69B7D11312}">
  <ds:schemaRefs>
    <ds:schemaRef ds:uri="http://schemas.microsoft.com/sharepoint/v3/contenttype/forms"/>
  </ds:schemaRefs>
</ds:datastoreItem>
</file>

<file path=customXml/itemProps3.xml><?xml version="1.0" encoding="utf-8"?>
<ds:datastoreItem xmlns:ds="http://schemas.openxmlformats.org/officeDocument/2006/customXml" ds:itemID="{A02A753B-26EC-4864-B952-63AD6032670A}">
  <ds:schemaRefs>
    <ds:schemaRef ds:uri="2fc2a8c7-3b3f-4409-bc78-aa40538e7eb1"/>
    <ds:schemaRef ds:uri="34d21558-f103-4568-83a2-a70df561e518"/>
    <ds:schemaRef ds:uri="5f42de01-d265-41a8-b667-f506ee51a4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1630</Words>
  <Application>Microsoft Office PowerPoint</Application>
  <PresentationFormat>Widescreen</PresentationFormat>
  <Paragraphs>236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Aptos Display</vt:lpstr>
      <vt:lpstr>Arial</vt:lpstr>
      <vt:lpstr>Arial Rounded MT Bold</vt:lpstr>
      <vt:lpstr>Calibri</vt:lpstr>
      <vt:lpstr>Calibri Light</vt:lpstr>
      <vt:lpstr>FS Aldrin</vt:lpstr>
      <vt:lpstr>Helvetica Neue</vt:lpstr>
      <vt:lpstr>Office Theme</vt:lpstr>
      <vt:lpstr>Croeso  </vt:lpstr>
      <vt:lpstr>Cyflwyno’r cyfranwyr  </vt:lpstr>
      <vt:lpstr>Amcanion ein gweithdy </vt:lpstr>
      <vt:lpstr>Y Broses Gwynion Corfforaethol </vt:lpstr>
      <vt:lpstr>Rôl y Tîm Cwynion Corfforaethol </vt:lpstr>
      <vt:lpstr>Rôl y Swyddog Ymchwilio Cam 2 </vt:lpstr>
      <vt:lpstr>Cynnal ymchwiliad </vt:lpstr>
      <vt:lpstr>Cynnal Ymchwiliad </vt:lpstr>
      <vt:lpstr>Adroddiad Ymchwiliad </vt:lpstr>
      <vt:lpstr>Cwblhau'r Adroddiad Ymchwiliad </vt:lpstr>
      <vt:lpstr>Cwblhau'r Adroddiad Ymchwiliad </vt:lpstr>
      <vt:lpstr>Cwblhau'r Adroddiad Ymchwiliad </vt:lpstr>
      <vt:lpstr>Cwblhau'r Adroddiad Ymchwiliad </vt:lpstr>
      <vt:lpstr>Cwblhau'r Adroddiad Ymchwiliad </vt:lpstr>
      <vt:lpstr>Cwblhau'r Adroddiad Ymchwiliad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Springing Forward – How far can we leap ??!</dc:title>
  <dc:creator>Jon Owen</dc:creator>
  <cp:lastModifiedBy>Kate Harrop</cp:lastModifiedBy>
  <cp:revision>1</cp:revision>
  <dcterms:created xsi:type="dcterms:W3CDTF">2021-11-19T08:30:08Z</dcterms:created>
  <dcterms:modified xsi:type="dcterms:W3CDTF">2024-07-01T08:19:13Z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0x01010026B7EABE77AF1449A59A3E4551F7B1F6</vt:lpwstr>
  </property>
  <property fmtid="{D5CDD505-2E9C-101B-9397-08002B2CF9AE}" pid="3" name="MediaServiceImageTags">
    <vt:lpwstr/>
  </property>
</Properties>
</file>